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6" r:id="rId3"/>
    <p:sldId id="281" r:id="rId4"/>
    <p:sldId id="282" r:id="rId5"/>
    <p:sldId id="266" r:id="rId6"/>
    <p:sldId id="293" r:id="rId7"/>
    <p:sldId id="259" r:id="rId8"/>
    <p:sldId id="288" r:id="rId9"/>
    <p:sldId id="292" r:id="rId10"/>
    <p:sldId id="298" r:id="rId11"/>
    <p:sldId id="287" r:id="rId12"/>
    <p:sldId id="280" r:id="rId13"/>
    <p:sldId id="283" r:id="rId14"/>
    <p:sldId id="284" r:id="rId15"/>
    <p:sldId id="290"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p:restoredTop sz="96327"/>
  </p:normalViewPr>
  <p:slideViewPr>
    <p:cSldViewPr snapToGrid="0" snapToObjects="1">
      <p:cViewPr varScale="1">
        <p:scale>
          <a:sx n="82" d="100"/>
          <a:sy n="82" d="100"/>
        </p:scale>
        <p:origin x="6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937A-E5DA-2540-A40A-CF8C5CDD60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EF7F9C-4B54-E447-A698-85C2004977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FE6C5C-3242-B349-88BE-A469E182C0DE}"/>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5" name="Footer Placeholder 4">
            <a:extLst>
              <a:ext uri="{FF2B5EF4-FFF2-40B4-BE49-F238E27FC236}">
                <a16:creationId xmlns:a16="http://schemas.microsoft.com/office/drawing/2014/main" id="{DA557399-70DE-8A4F-A365-6BE57C7F9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DC1CFA-5249-4243-B381-6C06AD751DDE}"/>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75937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2951F-5B29-424F-B1C7-DA262345AD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988D27-62FB-B241-B1E8-65C9BFB6C0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7D207D-D2D5-D743-9882-67F6CAF8C8FB}"/>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5" name="Footer Placeholder 4">
            <a:extLst>
              <a:ext uri="{FF2B5EF4-FFF2-40B4-BE49-F238E27FC236}">
                <a16:creationId xmlns:a16="http://schemas.microsoft.com/office/drawing/2014/main" id="{AEA76378-158A-6C43-B6C1-E68B06AAD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B6941-93F3-BB44-834A-2050EF70F576}"/>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357572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C9AE5A-D7F4-F34D-99E8-DB1E921B56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C4F757-70F7-ED45-A94E-870139F7A0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B20F9-9C32-0A43-94B0-4DEE8AE702F9}"/>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5" name="Footer Placeholder 4">
            <a:extLst>
              <a:ext uri="{FF2B5EF4-FFF2-40B4-BE49-F238E27FC236}">
                <a16:creationId xmlns:a16="http://schemas.microsoft.com/office/drawing/2014/main" id="{11733DA2-8711-D146-9926-8A250DEFE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67DF99-F6B5-A448-B101-89BA3F60478A}"/>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378223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1E39-84B8-5143-9755-EA2788C8F4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03F239-D937-5343-94D1-606A4222F2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374DF-0020-3D4E-8384-047EED6EFADB}"/>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5" name="Footer Placeholder 4">
            <a:extLst>
              <a:ext uri="{FF2B5EF4-FFF2-40B4-BE49-F238E27FC236}">
                <a16:creationId xmlns:a16="http://schemas.microsoft.com/office/drawing/2014/main" id="{FE310B43-D8DD-DA4B-BF16-EDEF9D1FA7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EFC120-858E-C949-9FED-F0FA95D8DEB6}"/>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1045465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475C6-BA04-794B-AB45-3F58F115AB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5E12A9-899A-DA4D-B0B0-67366EF9D4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C6DB76-6D87-2E44-A961-AB78724BDB15}"/>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5" name="Footer Placeholder 4">
            <a:extLst>
              <a:ext uri="{FF2B5EF4-FFF2-40B4-BE49-F238E27FC236}">
                <a16:creationId xmlns:a16="http://schemas.microsoft.com/office/drawing/2014/main" id="{9BCBB181-62E2-EF46-8C98-654038C22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7655E-5F5C-114E-B319-896CD703551B}"/>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255469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7FDC5-C80A-BF40-B131-AC2C5A79C3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2895FC-7780-8548-964E-37AB68C389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EB7CD6-8097-4A40-B401-D887647188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6E7D4F-D8F7-4B4B-AA7A-BC5DF325BF1E}"/>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6" name="Footer Placeholder 5">
            <a:extLst>
              <a:ext uri="{FF2B5EF4-FFF2-40B4-BE49-F238E27FC236}">
                <a16:creationId xmlns:a16="http://schemas.microsoft.com/office/drawing/2014/main" id="{8EDDB97A-CEF6-C446-8649-3D4848508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268B97-7713-3A40-AD74-CD955BB8A809}"/>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70356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3891-EA33-3E47-8408-2440690F73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E11C2D-F43B-7B40-9352-7E816BBDF8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45647-6764-EC44-BEF5-51B2A8FBF6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8009CD-A1E9-A749-814A-0200604BA7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597182-A3FB-D347-932A-A48753C796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5FCDC1-9DB4-4743-83AF-4E9144AF5EEC}"/>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8" name="Footer Placeholder 7">
            <a:extLst>
              <a:ext uri="{FF2B5EF4-FFF2-40B4-BE49-F238E27FC236}">
                <a16:creationId xmlns:a16="http://schemas.microsoft.com/office/drawing/2014/main" id="{E535FC90-7562-FF4B-99B9-9DF1744083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613268-F512-CF47-8BF7-0186FF9ECA19}"/>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214822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91C5-01AB-D947-8144-22D8242582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EE86F0-4C7C-8B4A-9671-EA060B30318B}"/>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4" name="Footer Placeholder 3">
            <a:extLst>
              <a:ext uri="{FF2B5EF4-FFF2-40B4-BE49-F238E27FC236}">
                <a16:creationId xmlns:a16="http://schemas.microsoft.com/office/drawing/2014/main" id="{0E1A28B3-04C5-B44F-BA2F-2A77AE2ED9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CEA339-CAD5-7149-9951-AFB4BB423D3B}"/>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2837023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604A3A-D8D4-7346-A2D7-DC8F6186B4DC}"/>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3" name="Footer Placeholder 2">
            <a:extLst>
              <a:ext uri="{FF2B5EF4-FFF2-40B4-BE49-F238E27FC236}">
                <a16:creationId xmlns:a16="http://schemas.microsoft.com/office/drawing/2014/main" id="{52381B55-11C7-CF4D-8F14-8509543111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A08218-A9CD-ED44-B183-E8431F39B4F0}"/>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3325782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5E7C3-1A36-2942-A360-2FBB6E5AC6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3A7665-CBC5-B04C-A258-7C56183CB3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CC6D7B-CACC-724B-B9C3-BC945B2291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BA4749-9C0E-3A47-9A26-4248D5339EAE}"/>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6" name="Footer Placeholder 5">
            <a:extLst>
              <a:ext uri="{FF2B5EF4-FFF2-40B4-BE49-F238E27FC236}">
                <a16:creationId xmlns:a16="http://schemas.microsoft.com/office/drawing/2014/main" id="{8BB60D6D-A741-6240-9211-E40FC7350F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ADFD5-C5D6-1E43-BA75-84A80137E417}"/>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105810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CAF2-BF99-2649-A98A-3F644DB1FD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0D9676-A54D-AC46-8D8F-A0448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5F8263-9581-4F41-8FB7-87D60B350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C61D37-F1D9-3842-B8D2-3DD82CC3D155}"/>
              </a:ext>
            </a:extLst>
          </p:cNvPr>
          <p:cNvSpPr>
            <a:spLocks noGrp="1"/>
          </p:cNvSpPr>
          <p:nvPr>
            <p:ph type="dt" sz="half" idx="10"/>
          </p:nvPr>
        </p:nvSpPr>
        <p:spPr/>
        <p:txBody>
          <a:bodyPr/>
          <a:lstStyle/>
          <a:p>
            <a:fld id="{5B5B5EC9-552F-FA43-9A61-D8F0923547DB}" type="datetimeFigureOut">
              <a:rPr lang="en-US" smtClean="0"/>
              <a:t>9/4/2023</a:t>
            </a:fld>
            <a:endParaRPr lang="en-US"/>
          </a:p>
        </p:txBody>
      </p:sp>
      <p:sp>
        <p:nvSpPr>
          <p:cNvPr id="6" name="Footer Placeholder 5">
            <a:extLst>
              <a:ext uri="{FF2B5EF4-FFF2-40B4-BE49-F238E27FC236}">
                <a16:creationId xmlns:a16="http://schemas.microsoft.com/office/drawing/2014/main" id="{9D67A76B-45A0-6C45-878E-56BAC965B5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AD6A26-1836-7D44-A263-FA759664950E}"/>
              </a:ext>
            </a:extLst>
          </p:cNvPr>
          <p:cNvSpPr>
            <a:spLocks noGrp="1"/>
          </p:cNvSpPr>
          <p:nvPr>
            <p:ph type="sldNum" sz="quarter" idx="12"/>
          </p:nvPr>
        </p:nvSpPr>
        <p:spPr/>
        <p:txBody>
          <a:bodyPr/>
          <a:lstStyle/>
          <a:p>
            <a:fld id="{D908D0F7-58F5-CE43-8E5B-81FD4D63B50C}" type="slidenum">
              <a:rPr lang="en-US" smtClean="0"/>
              <a:t>‹#›</a:t>
            </a:fld>
            <a:endParaRPr lang="en-US"/>
          </a:p>
        </p:txBody>
      </p:sp>
    </p:spTree>
    <p:extLst>
      <p:ext uri="{BB962C8B-B14F-4D97-AF65-F5344CB8AC3E}">
        <p14:creationId xmlns:p14="http://schemas.microsoft.com/office/powerpoint/2010/main" val="952188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526059-781F-384C-9849-0956F7912F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AEB941-806E-4F47-9BDB-6B1BEE3F09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3B9E29-30EA-4A4B-A01A-58FFB74786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B5EC9-552F-FA43-9A61-D8F0923547DB}" type="datetimeFigureOut">
              <a:rPr lang="en-US" smtClean="0"/>
              <a:t>9/4/2023</a:t>
            </a:fld>
            <a:endParaRPr lang="en-US"/>
          </a:p>
        </p:txBody>
      </p:sp>
      <p:sp>
        <p:nvSpPr>
          <p:cNvPr id="5" name="Footer Placeholder 4">
            <a:extLst>
              <a:ext uri="{FF2B5EF4-FFF2-40B4-BE49-F238E27FC236}">
                <a16:creationId xmlns:a16="http://schemas.microsoft.com/office/drawing/2014/main" id="{E809643B-2A6D-8048-A4C3-A47133BEE1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545102-D939-E443-A878-A63428165F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8D0F7-58F5-CE43-8E5B-81FD4D63B50C}" type="slidenum">
              <a:rPr lang="en-US" smtClean="0"/>
              <a:t>‹#›</a:t>
            </a:fld>
            <a:endParaRPr lang="en-US"/>
          </a:p>
        </p:txBody>
      </p:sp>
    </p:spTree>
    <p:extLst>
      <p:ext uri="{BB962C8B-B14F-4D97-AF65-F5344CB8AC3E}">
        <p14:creationId xmlns:p14="http://schemas.microsoft.com/office/powerpoint/2010/main" val="1381180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BE9DB-0736-0141-A4B8-F64C7594633D}"/>
              </a:ext>
            </a:extLst>
          </p:cNvPr>
          <p:cNvSpPr>
            <a:spLocks noGrp="1"/>
          </p:cNvSpPr>
          <p:nvPr>
            <p:ph type="ctrTitle"/>
          </p:nvPr>
        </p:nvSpPr>
        <p:spPr/>
        <p:txBody>
          <a:bodyPr>
            <a:normAutofit fontScale="90000"/>
          </a:bodyPr>
          <a:lstStyle/>
          <a:p>
            <a:r>
              <a:rPr lang="en-US" dirty="0"/>
              <a:t>Great Lakes District SSAR Strategic Plan 2023-2028</a:t>
            </a:r>
            <a:br>
              <a:rPr lang="en-US" dirty="0"/>
            </a:br>
            <a:endParaRPr lang="en-US" dirty="0">
              <a:solidFill>
                <a:srgbClr val="FF0000"/>
              </a:solidFill>
            </a:endParaRPr>
          </a:p>
        </p:txBody>
      </p:sp>
      <p:sp>
        <p:nvSpPr>
          <p:cNvPr id="3" name="Subtitle 2">
            <a:extLst>
              <a:ext uri="{FF2B5EF4-FFF2-40B4-BE49-F238E27FC236}">
                <a16:creationId xmlns:a16="http://schemas.microsoft.com/office/drawing/2014/main" id="{2779A8CD-336B-AA44-B769-05121C53FEB2}"/>
              </a:ext>
            </a:extLst>
          </p:cNvPr>
          <p:cNvSpPr>
            <a:spLocks noGrp="1"/>
          </p:cNvSpPr>
          <p:nvPr>
            <p:ph type="subTitle" idx="1"/>
          </p:nvPr>
        </p:nvSpPr>
        <p:spPr/>
        <p:txBody>
          <a:bodyPr/>
          <a:lstStyle/>
          <a:p>
            <a:r>
              <a:rPr lang="en-US" dirty="0"/>
              <a:t>VPG David W. Van Hoof</a:t>
            </a:r>
          </a:p>
          <a:p>
            <a:r>
              <a:rPr lang="en-US" dirty="0"/>
              <a:t>August 4, 2023</a:t>
            </a:r>
          </a:p>
        </p:txBody>
      </p:sp>
    </p:spTree>
    <p:extLst>
      <p:ext uri="{BB962C8B-B14F-4D97-AF65-F5344CB8AC3E}">
        <p14:creationId xmlns:p14="http://schemas.microsoft.com/office/powerpoint/2010/main" val="2824382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9EDC6-A76D-D149-9B46-60640B96E1F2}"/>
              </a:ext>
            </a:extLst>
          </p:cNvPr>
          <p:cNvSpPr>
            <a:spLocks noGrp="1"/>
          </p:cNvSpPr>
          <p:nvPr>
            <p:ph type="title"/>
          </p:nvPr>
        </p:nvSpPr>
        <p:spPr/>
        <p:txBody>
          <a:bodyPr/>
          <a:lstStyle/>
          <a:p>
            <a:pPr algn="ctr"/>
            <a:r>
              <a:rPr lang="en-US" dirty="0"/>
              <a:t>Status of Strategic Objectives (SAMPLE)</a:t>
            </a:r>
          </a:p>
        </p:txBody>
      </p:sp>
      <p:pic>
        <p:nvPicPr>
          <p:cNvPr id="7" name="Content Placeholder 6" descr="A picture containing text, screenshot, diagram, colorfulness&#10;&#10;Description automatically generated">
            <a:extLst>
              <a:ext uri="{FF2B5EF4-FFF2-40B4-BE49-F238E27FC236}">
                <a16:creationId xmlns:a16="http://schemas.microsoft.com/office/drawing/2014/main" id="{CE60A8CA-701F-CA27-D791-48E517BDD607}"/>
              </a:ext>
            </a:extLst>
          </p:cNvPr>
          <p:cNvPicPr>
            <a:picLocks noGrp="1" noChangeAspect="1"/>
          </p:cNvPicPr>
          <p:nvPr>
            <p:ph idx="1"/>
          </p:nvPr>
        </p:nvPicPr>
        <p:blipFill>
          <a:blip r:embed="rId2"/>
          <a:stretch>
            <a:fillRect/>
          </a:stretch>
        </p:blipFill>
        <p:spPr>
          <a:xfrm>
            <a:off x="2025854" y="1690688"/>
            <a:ext cx="7785727" cy="4351338"/>
          </a:xfrm>
        </p:spPr>
      </p:pic>
    </p:spTree>
    <p:extLst>
      <p:ext uri="{BB962C8B-B14F-4D97-AF65-F5344CB8AC3E}">
        <p14:creationId xmlns:p14="http://schemas.microsoft.com/office/powerpoint/2010/main" val="826980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DA3D7A-A876-6043-9FEA-4F925FE55FE0}"/>
              </a:ext>
            </a:extLst>
          </p:cNvPr>
          <p:cNvSpPr>
            <a:spLocks noGrp="1"/>
          </p:cNvSpPr>
          <p:nvPr>
            <p:ph idx="1"/>
          </p:nvPr>
        </p:nvSpPr>
        <p:spPr>
          <a:xfrm>
            <a:off x="838200" y="711200"/>
            <a:ext cx="10515600" cy="5465763"/>
          </a:xfrm>
        </p:spPr>
        <p:txBody>
          <a:bodyPr>
            <a:normAutofit/>
          </a:bodyPr>
          <a:lstStyle/>
          <a:p>
            <a:pPr marL="0" indent="0" algn="ctr">
              <a:buNone/>
            </a:pPr>
            <a:endParaRPr lang="en-US" sz="4400" dirty="0"/>
          </a:p>
          <a:p>
            <a:pPr marL="0" indent="0" algn="ctr">
              <a:buNone/>
            </a:pPr>
            <a:endParaRPr lang="en-US" sz="4400" dirty="0"/>
          </a:p>
          <a:p>
            <a:pPr marL="0" indent="0" algn="ctr">
              <a:buNone/>
            </a:pPr>
            <a:endParaRPr lang="en-US" sz="4400" dirty="0"/>
          </a:p>
          <a:p>
            <a:pPr marL="0" indent="0" algn="ctr">
              <a:buNone/>
            </a:pPr>
            <a:r>
              <a:rPr lang="en-US" sz="6000" dirty="0"/>
              <a:t>Questions?</a:t>
            </a:r>
          </a:p>
        </p:txBody>
      </p:sp>
    </p:spTree>
    <p:extLst>
      <p:ext uri="{BB962C8B-B14F-4D97-AF65-F5344CB8AC3E}">
        <p14:creationId xmlns:p14="http://schemas.microsoft.com/office/powerpoint/2010/main" val="415483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B3D9B-3011-304D-8553-20F7C45D91A7}"/>
              </a:ext>
            </a:extLst>
          </p:cNvPr>
          <p:cNvSpPr>
            <a:spLocks noGrp="1"/>
          </p:cNvSpPr>
          <p:nvPr>
            <p:ph type="title"/>
          </p:nvPr>
        </p:nvSpPr>
        <p:spPr/>
        <p:txBody>
          <a:bodyPr>
            <a:normAutofit fontScale="90000"/>
          </a:bodyPr>
          <a:lstStyle/>
          <a:p>
            <a:pPr algn="ctr"/>
            <a:r>
              <a:rPr lang="en-US" dirty="0"/>
              <a:t>GLD SWOT List</a:t>
            </a:r>
            <a:br>
              <a:rPr lang="en-US" dirty="0"/>
            </a:br>
            <a:r>
              <a:rPr lang="en-US" dirty="0"/>
              <a:t>(Strengths, Weaknesses, Opportunities, Threats)</a:t>
            </a:r>
          </a:p>
        </p:txBody>
      </p:sp>
      <p:sp>
        <p:nvSpPr>
          <p:cNvPr id="3" name="Content Placeholder 2">
            <a:extLst>
              <a:ext uri="{FF2B5EF4-FFF2-40B4-BE49-F238E27FC236}">
                <a16:creationId xmlns:a16="http://schemas.microsoft.com/office/drawing/2014/main" id="{7A94F532-2FB4-6F41-87A0-18AA95B186D6}"/>
              </a:ext>
            </a:extLst>
          </p:cNvPr>
          <p:cNvSpPr>
            <a:spLocks noGrp="1"/>
          </p:cNvSpPr>
          <p:nvPr>
            <p:ph idx="1"/>
          </p:nvPr>
        </p:nvSpPr>
        <p:spPr/>
        <p:txBody>
          <a:bodyPr>
            <a:normAutofit lnSpcReduction="10000"/>
          </a:bodyPr>
          <a:lstStyle/>
          <a:p>
            <a:pPr marL="0" indent="0">
              <a:buNone/>
            </a:pPr>
            <a:r>
              <a:rPr lang="en-US" dirty="0"/>
              <a:t>The organization that we are concerned about is the Great Lakes District. Given that State Societies (MISSAR, ILSSAR, WISSAR) are the strongest organizations within the District, their adoption of the District Strat Plan is key. As the role of VPG rotates among the states, it will be the successor VPGs who will ensure the goals of the </a:t>
            </a:r>
            <a:r>
              <a:rPr lang="en-US" dirty="0" err="1"/>
              <a:t>StratPlan</a:t>
            </a:r>
            <a:r>
              <a:rPr lang="en-US" dirty="0"/>
              <a:t> are carried out. Strengths and Weaknesses are our </a:t>
            </a:r>
            <a:r>
              <a:rPr lang="en-US" u="sng" dirty="0"/>
              <a:t>internal</a:t>
            </a:r>
            <a:r>
              <a:rPr lang="en-US" dirty="0"/>
              <a:t> positive and negative traits – things that are inside our sphere of control.  Opportunities and Threats are </a:t>
            </a:r>
            <a:r>
              <a:rPr lang="en-US" u="sng" dirty="0"/>
              <a:t>external</a:t>
            </a:r>
            <a:r>
              <a:rPr lang="en-US" dirty="0"/>
              <a:t> positive and negative traits – things that are outside our sphere of control but inside our sphere of concern.  We may or may not be able to have some influence on these external areas, but we cannot control them.  We can only control (at best!) what goes on inside the district &amp; state  organization.</a:t>
            </a:r>
            <a:endParaRPr lang="en-US" dirty="0">
              <a:solidFill>
                <a:srgbClr val="FF0000"/>
              </a:solidFill>
            </a:endParaRPr>
          </a:p>
        </p:txBody>
      </p:sp>
    </p:spTree>
    <p:extLst>
      <p:ext uri="{BB962C8B-B14F-4D97-AF65-F5344CB8AC3E}">
        <p14:creationId xmlns:p14="http://schemas.microsoft.com/office/powerpoint/2010/main" val="2629422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C7B67-506D-5746-BDED-5C70CFEEDA44}"/>
              </a:ext>
            </a:extLst>
          </p:cNvPr>
          <p:cNvSpPr>
            <a:spLocks noGrp="1"/>
          </p:cNvSpPr>
          <p:nvPr>
            <p:ph type="title"/>
          </p:nvPr>
        </p:nvSpPr>
        <p:spPr/>
        <p:txBody>
          <a:bodyPr>
            <a:normAutofit/>
          </a:bodyPr>
          <a:lstStyle/>
          <a:p>
            <a:pPr algn="ctr"/>
            <a:r>
              <a:rPr lang="en-US" b="1" dirty="0"/>
              <a:t>Strengths</a:t>
            </a:r>
            <a:br>
              <a:rPr lang="en-US" b="1" dirty="0"/>
            </a:br>
            <a:r>
              <a:rPr lang="en-US" sz="2700" b="1" dirty="0"/>
              <a:t>(internal positive traits – what we are good at that gives us an advantage) </a:t>
            </a:r>
            <a:endParaRPr lang="en-US" sz="2700" b="1" i="1" dirty="0"/>
          </a:p>
        </p:txBody>
      </p:sp>
      <p:sp>
        <p:nvSpPr>
          <p:cNvPr id="3" name="Content Placeholder 2">
            <a:extLst>
              <a:ext uri="{FF2B5EF4-FFF2-40B4-BE49-F238E27FC236}">
                <a16:creationId xmlns:a16="http://schemas.microsoft.com/office/drawing/2014/main" id="{2A401105-029C-7144-918F-CE262EF00E76}"/>
              </a:ext>
            </a:extLst>
          </p:cNvPr>
          <p:cNvSpPr>
            <a:spLocks noGrp="1"/>
          </p:cNvSpPr>
          <p:nvPr>
            <p:ph idx="1"/>
          </p:nvPr>
        </p:nvSpPr>
        <p:spPr>
          <a:xfrm>
            <a:off x="838200" y="1825625"/>
            <a:ext cx="10778412" cy="4351338"/>
          </a:xfrm>
        </p:spPr>
        <p:txBody>
          <a:bodyPr>
            <a:normAutofit fontScale="92500"/>
          </a:bodyPr>
          <a:lstStyle/>
          <a:p>
            <a:pPr marL="514350" lvl="0" indent="-514350">
              <a:buFont typeface="+mj-lt"/>
              <a:buAutoNum type="arabicPeriod"/>
            </a:pPr>
            <a:r>
              <a:rPr lang="en-US" dirty="0"/>
              <a:t>Level of patriotism of our compatriots</a:t>
            </a:r>
          </a:p>
          <a:p>
            <a:pPr marL="514350" lvl="0" indent="-514350">
              <a:buFont typeface="+mj-lt"/>
              <a:buAutoNum type="arabicPeriod"/>
            </a:pPr>
            <a:r>
              <a:rPr lang="en-US" dirty="0"/>
              <a:t>Resilient membership </a:t>
            </a:r>
          </a:p>
          <a:p>
            <a:pPr marL="514350" lvl="0" indent="-514350">
              <a:buFont typeface="+mj-lt"/>
              <a:buAutoNum type="arabicPeriod"/>
            </a:pPr>
            <a:r>
              <a:rPr lang="en-US" dirty="0"/>
              <a:t>Generosity of our compatriots (Donations, &amp; contributions)</a:t>
            </a:r>
          </a:p>
          <a:p>
            <a:pPr marL="514350" lvl="0" indent="-514350">
              <a:buFont typeface="+mj-lt"/>
              <a:buAutoNum type="arabicPeriod"/>
            </a:pPr>
            <a:r>
              <a:rPr lang="en-US" dirty="0"/>
              <a:t>Excellent leaders and subject matter experts</a:t>
            </a:r>
          </a:p>
          <a:p>
            <a:pPr marL="514350" lvl="0" indent="-514350">
              <a:buFont typeface="+mj-lt"/>
              <a:buAutoNum type="arabicPeriod"/>
            </a:pPr>
            <a:r>
              <a:rPr lang="en-US" dirty="0"/>
              <a:t>Active Color Guard participation at chapter, state, district &amp; national events</a:t>
            </a:r>
          </a:p>
          <a:p>
            <a:pPr marL="514350" lvl="0" indent="-514350">
              <a:buFont typeface="+mj-lt"/>
              <a:buAutoNum type="arabicPeriod"/>
            </a:pPr>
            <a:r>
              <a:rPr lang="en-US" dirty="0"/>
              <a:t>Marking Graves of Revolutionary War Patriots </a:t>
            </a:r>
          </a:p>
          <a:p>
            <a:pPr marL="514350" lvl="0" indent="-514350">
              <a:buFont typeface="+mj-lt"/>
              <a:buAutoNum type="arabicPeriod"/>
            </a:pPr>
            <a:r>
              <a:rPr lang="en-US" dirty="0"/>
              <a:t>Using National SAR Members Website and Application System</a:t>
            </a:r>
          </a:p>
          <a:p>
            <a:pPr marL="514350" lvl="0" indent="-514350">
              <a:buFont typeface="+mj-lt"/>
              <a:buAutoNum type="arabicPeriod"/>
            </a:pPr>
            <a:r>
              <a:rPr lang="en-US" dirty="0"/>
              <a:t>Recognition of Local Communities</a:t>
            </a:r>
          </a:p>
          <a:p>
            <a:pPr marL="514350" lvl="0" indent="-514350">
              <a:buFont typeface="+mj-lt"/>
              <a:buAutoNum type="arabicPeriod"/>
            </a:pPr>
            <a:r>
              <a:rPr lang="en-US" dirty="0"/>
              <a:t>Strong partnership with DAR, C.A.R., SR and First Nations Allies</a:t>
            </a:r>
          </a:p>
          <a:p>
            <a:pPr marL="0" indent="0">
              <a:buNone/>
            </a:pPr>
            <a:endParaRPr lang="en-US" dirty="0"/>
          </a:p>
        </p:txBody>
      </p:sp>
    </p:spTree>
    <p:extLst>
      <p:ext uri="{BB962C8B-B14F-4D97-AF65-F5344CB8AC3E}">
        <p14:creationId xmlns:p14="http://schemas.microsoft.com/office/powerpoint/2010/main" val="315764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CAFC-BA57-5744-871A-8BD523D1BE39}"/>
              </a:ext>
            </a:extLst>
          </p:cNvPr>
          <p:cNvSpPr>
            <a:spLocks noGrp="1"/>
          </p:cNvSpPr>
          <p:nvPr>
            <p:ph type="title"/>
          </p:nvPr>
        </p:nvSpPr>
        <p:spPr/>
        <p:txBody>
          <a:bodyPr>
            <a:normAutofit/>
          </a:bodyPr>
          <a:lstStyle/>
          <a:p>
            <a:pPr algn="ctr"/>
            <a:r>
              <a:rPr lang="en-US" b="1" dirty="0"/>
              <a:t>Weaknesses</a:t>
            </a:r>
            <a:br>
              <a:rPr lang="en-US" dirty="0">
                <a:solidFill>
                  <a:srgbClr val="FF0000"/>
                </a:solidFill>
              </a:rPr>
            </a:br>
            <a:r>
              <a:rPr lang="en-US" sz="2700" b="1" dirty="0"/>
              <a:t>(internal negative traits – what prevents us from doing better) </a:t>
            </a:r>
            <a:endParaRPr lang="en-US" sz="2700" b="1" dirty="0">
              <a:solidFill>
                <a:srgbClr val="FF0000"/>
              </a:solidFill>
            </a:endParaRPr>
          </a:p>
        </p:txBody>
      </p:sp>
      <p:sp>
        <p:nvSpPr>
          <p:cNvPr id="3" name="Content Placeholder 2">
            <a:extLst>
              <a:ext uri="{FF2B5EF4-FFF2-40B4-BE49-F238E27FC236}">
                <a16:creationId xmlns:a16="http://schemas.microsoft.com/office/drawing/2014/main" id="{83B5BD37-F8E3-7645-9682-1DDE456D9549}"/>
              </a:ext>
            </a:extLst>
          </p:cNvPr>
          <p:cNvSpPr>
            <a:spLocks noGrp="1"/>
          </p:cNvSpPr>
          <p:nvPr>
            <p:ph idx="1"/>
          </p:nvPr>
        </p:nvSpPr>
        <p:spPr>
          <a:xfrm>
            <a:off x="838200" y="1830389"/>
            <a:ext cx="10515600" cy="4303711"/>
          </a:xfrm>
        </p:spPr>
        <p:txBody>
          <a:bodyPr>
            <a:normAutofit fontScale="92500" lnSpcReduction="10000"/>
          </a:bodyPr>
          <a:lstStyle/>
          <a:p>
            <a:pPr marL="514350" lvl="0" indent="-514350">
              <a:buFont typeface="+mj-lt"/>
              <a:buAutoNum type="arabicPeriod"/>
            </a:pPr>
            <a:r>
              <a:rPr lang="en-US" sz="3100" dirty="0"/>
              <a:t>Geography </a:t>
            </a:r>
          </a:p>
          <a:p>
            <a:pPr marL="514350" lvl="0" indent="-514350">
              <a:buFont typeface="+mj-lt"/>
              <a:buAutoNum type="arabicPeriod"/>
            </a:pPr>
            <a:r>
              <a:rPr lang="en-US" sz="3100" dirty="0"/>
              <a:t>Small membership as compared to other Districts/State Societies </a:t>
            </a:r>
          </a:p>
          <a:p>
            <a:pPr marL="514350" lvl="0" indent="-514350">
              <a:buFont typeface="+mj-lt"/>
              <a:buAutoNum type="arabicPeriod"/>
            </a:pPr>
            <a:r>
              <a:rPr lang="en-US" sz="3100" dirty="0"/>
              <a:t>Leadership and workload accomplished by a small minority</a:t>
            </a:r>
          </a:p>
          <a:p>
            <a:pPr marL="514350" lvl="0" indent="-514350">
              <a:buFont typeface="+mj-lt"/>
              <a:buAutoNum type="arabicPeriod"/>
            </a:pPr>
            <a:r>
              <a:rPr lang="en-US" sz="3100" dirty="0"/>
              <a:t>Limited communications between member states </a:t>
            </a:r>
          </a:p>
          <a:p>
            <a:pPr marL="514350" lvl="0" indent="-514350">
              <a:buFont typeface="+mj-lt"/>
              <a:buAutoNum type="arabicPeriod"/>
            </a:pPr>
            <a:r>
              <a:rPr lang="en-US" sz="3100" dirty="0"/>
              <a:t>Limited District budget; limited District staff</a:t>
            </a:r>
          </a:p>
          <a:p>
            <a:pPr marL="514350" lvl="0" indent="-514350">
              <a:buFont typeface="+mj-lt"/>
              <a:buAutoNum type="arabicPeriod"/>
            </a:pPr>
            <a:r>
              <a:rPr lang="en-US" sz="3100" dirty="0"/>
              <a:t>Inability to attract and retain officers, especially those younger than 50</a:t>
            </a:r>
          </a:p>
          <a:p>
            <a:pPr marL="514350" lvl="0" indent="-514350">
              <a:buFont typeface="+mj-lt"/>
              <a:buAutoNum type="arabicPeriod"/>
            </a:pPr>
            <a:r>
              <a:rPr lang="en-US" sz="3100" dirty="0"/>
              <a:t>Need to be more proactive in developing our state leadership</a:t>
            </a:r>
          </a:p>
          <a:p>
            <a:pPr marL="514350" lvl="0" indent="-514350">
              <a:buFont typeface="+mj-lt"/>
              <a:buAutoNum type="arabicPeriod"/>
            </a:pPr>
            <a:r>
              <a:rPr lang="en-US" sz="3100" dirty="0"/>
              <a:t>Lack of school visits / education presentations</a:t>
            </a:r>
          </a:p>
          <a:p>
            <a:pPr marL="514350" lvl="0" indent="-514350">
              <a:buFont typeface="+mj-lt"/>
              <a:buAutoNum type="arabicPeriod"/>
            </a:pPr>
            <a:endParaRPr lang="en-US" sz="3200" dirty="0"/>
          </a:p>
        </p:txBody>
      </p:sp>
    </p:spTree>
    <p:extLst>
      <p:ext uri="{BB962C8B-B14F-4D97-AF65-F5344CB8AC3E}">
        <p14:creationId xmlns:p14="http://schemas.microsoft.com/office/powerpoint/2010/main" val="3229324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B2C0A-F414-1F43-827F-B6559E86DB64}"/>
              </a:ext>
            </a:extLst>
          </p:cNvPr>
          <p:cNvSpPr>
            <a:spLocks noGrp="1"/>
          </p:cNvSpPr>
          <p:nvPr>
            <p:ph type="title"/>
          </p:nvPr>
        </p:nvSpPr>
        <p:spPr/>
        <p:txBody>
          <a:bodyPr>
            <a:normAutofit/>
          </a:bodyPr>
          <a:lstStyle/>
          <a:p>
            <a:pPr algn="ctr"/>
            <a:r>
              <a:rPr lang="en-US" b="1" dirty="0"/>
              <a:t>OPPORTUNITIES</a:t>
            </a:r>
            <a:br>
              <a:rPr lang="en-US" dirty="0"/>
            </a:br>
            <a:r>
              <a:rPr lang="en-US" sz="2700" b="1" dirty="0"/>
              <a:t>(external positive factors that can give us even more advantage) </a:t>
            </a:r>
          </a:p>
        </p:txBody>
      </p:sp>
      <p:sp>
        <p:nvSpPr>
          <p:cNvPr id="3" name="Content Placeholder 2">
            <a:extLst>
              <a:ext uri="{FF2B5EF4-FFF2-40B4-BE49-F238E27FC236}">
                <a16:creationId xmlns:a16="http://schemas.microsoft.com/office/drawing/2014/main" id="{D05B4A25-CC45-7B45-882B-8766A830E78F}"/>
              </a:ext>
            </a:extLst>
          </p:cNvPr>
          <p:cNvSpPr>
            <a:spLocks noGrp="1"/>
          </p:cNvSpPr>
          <p:nvPr>
            <p:ph idx="1"/>
          </p:nvPr>
        </p:nvSpPr>
        <p:spPr/>
        <p:txBody>
          <a:bodyPr>
            <a:normAutofit fontScale="92500" lnSpcReduction="10000"/>
          </a:bodyPr>
          <a:lstStyle/>
          <a:p>
            <a:pPr marL="0" lvl="0" indent="0">
              <a:buNone/>
            </a:pPr>
            <a:r>
              <a:rPr lang="en-US" dirty="0"/>
              <a:t>1</a:t>
            </a:r>
            <a:r>
              <a:rPr lang="en-US" sz="2900" dirty="0"/>
              <a:t>.  NSSAR 250</a:t>
            </a:r>
            <a:r>
              <a:rPr lang="en-US" sz="2900" baseline="30000" dirty="0"/>
              <a:t>th</a:t>
            </a:r>
            <a:r>
              <a:rPr lang="en-US" sz="2900" dirty="0"/>
              <a:t> Anniversary program</a:t>
            </a:r>
          </a:p>
          <a:p>
            <a:pPr marL="0" lvl="0" indent="0">
              <a:buNone/>
            </a:pPr>
            <a:r>
              <a:rPr lang="en-US" sz="2900" dirty="0"/>
              <a:t>2.  NSSAR educational, historical, and genealogical resources</a:t>
            </a:r>
          </a:p>
          <a:p>
            <a:pPr marL="0" lvl="0" indent="0">
              <a:buNone/>
            </a:pPr>
            <a:r>
              <a:rPr lang="en-US" sz="2900" dirty="0"/>
              <a:t>3.  Universities (i.e. Big 12; Univ of Chicago; Clements Library – resources and curricula)</a:t>
            </a:r>
          </a:p>
          <a:p>
            <a:pPr marL="0" lvl="0" indent="0">
              <a:buNone/>
            </a:pPr>
            <a:r>
              <a:rPr lang="en-US" sz="2900" dirty="0"/>
              <a:t>4.  Grave marking and cemetery marker programs</a:t>
            </a:r>
          </a:p>
          <a:p>
            <a:pPr marL="0" lvl="0" indent="0">
              <a:buNone/>
            </a:pPr>
            <a:r>
              <a:rPr lang="en-US" sz="2900" dirty="0"/>
              <a:t>5.  DAR &amp; C.A.R.</a:t>
            </a:r>
          </a:p>
          <a:p>
            <a:pPr marL="0" lvl="0" indent="0">
              <a:buNone/>
            </a:pPr>
            <a:r>
              <a:rPr lang="en-US" sz="2900" dirty="0"/>
              <a:t>6.  Remote meeting technology to accomplish coordination, training and committee work. </a:t>
            </a:r>
          </a:p>
          <a:p>
            <a:pPr marL="0" indent="0">
              <a:buNone/>
            </a:pPr>
            <a:r>
              <a:rPr lang="en-US" sz="2200" dirty="0"/>
              <a:t>NOTE:  Numerous items mentioned as opportunities that do not meet the definition; they tended to be possible solutions to existing weaknesses or threats (i.e., more local chapters, new member mentoring program)</a:t>
            </a:r>
          </a:p>
          <a:p>
            <a:pPr marL="0" indent="0">
              <a:buNone/>
            </a:pPr>
            <a:endParaRPr lang="en-US" dirty="0"/>
          </a:p>
        </p:txBody>
      </p:sp>
    </p:spTree>
    <p:extLst>
      <p:ext uri="{BB962C8B-B14F-4D97-AF65-F5344CB8AC3E}">
        <p14:creationId xmlns:p14="http://schemas.microsoft.com/office/powerpoint/2010/main" val="1972575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5095E-E03C-714B-8AA4-241C308CA698}"/>
              </a:ext>
            </a:extLst>
          </p:cNvPr>
          <p:cNvSpPr>
            <a:spLocks noGrp="1"/>
          </p:cNvSpPr>
          <p:nvPr>
            <p:ph type="title"/>
          </p:nvPr>
        </p:nvSpPr>
        <p:spPr/>
        <p:txBody>
          <a:bodyPr>
            <a:normAutofit/>
          </a:bodyPr>
          <a:lstStyle/>
          <a:p>
            <a:pPr algn="ctr"/>
            <a:r>
              <a:rPr lang="en-US" b="1" dirty="0"/>
              <a:t>THREATS</a:t>
            </a:r>
            <a:br>
              <a:rPr lang="en-US" dirty="0"/>
            </a:br>
            <a:r>
              <a:rPr lang="en-US" sz="3100" b="1" dirty="0"/>
              <a:t>(external negative factors that can harm our advantages) </a:t>
            </a:r>
          </a:p>
        </p:txBody>
      </p:sp>
      <p:sp>
        <p:nvSpPr>
          <p:cNvPr id="3" name="Content Placeholder 2">
            <a:extLst>
              <a:ext uri="{FF2B5EF4-FFF2-40B4-BE49-F238E27FC236}">
                <a16:creationId xmlns:a16="http://schemas.microsoft.com/office/drawing/2014/main" id="{0C2D976C-9618-C842-A6D0-177956D5E7CE}"/>
              </a:ext>
            </a:extLst>
          </p:cNvPr>
          <p:cNvSpPr>
            <a:spLocks noGrp="1"/>
          </p:cNvSpPr>
          <p:nvPr>
            <p:ph idx="1"/>
          </p:nvPr>
        </p:nvSpPr>
        <p:spPr/>
        <p:txBody>
          <a:bodyPr>
            <a:normAutofit/>
          </a:bodyPr>
          <a:lstStyle/>
          <a:p>
            <a:pPr marL="0" lvl="0" indent="0">
              <a:buNone/>
            </a:pPr>
            <a:r>
              <a:rPr lang="en-US" dirty="0"/>
              <a:t>1.   Apathy of compatriots</a:t>
            </a:r>
          </a:p>
          <a:p>
            <a:pPr marL="514350" lvl="0" indent="-514350">
              <a:buAutoNum type="arabicPeriod" startAt="2"/>
            </a:pPr>
            <a:r>
              <a:rPr lang="en-US" dirty="0"/>
              <a:t>Demographics of membership conveys the image of elitism, elderly, out of touch. </a:t>
            </a:r>
          </a:p>
          <a:p>
            <a:pPr marL="514350" lvl="0" indent="-514350">
              <a:buAutoNum type="arabicPeriod" startAt="2"/>
            </a:pPr>
            <a:r>
              <a:rPr lang="en-US" dirty="0"/>
              <a:t>Zoom fatigue</a:t>
            </a:r>
          </a:p>
          <a:p>
            <a:pPr marL="514350" lvl="0" indent="-514350">
              <a:buAutoNum type="arabicPeriod" startAt="2"/>
            </a:pPr>
            <a:r>
              <a:rPr lang="en-US" dirty="0"/>
              <a:t>Political divisiveness </a:t>
            </a:r>
          </a:p>
          <a:p>
            <a:pPr marL="514350" lvl="0" indent="-514350">
              <a:buAutoNum type="arabicPeriod" startAt="2"/>
            </a:pPr>
            <a:r>
              <a:rPr lang="en-US" dirty="0"/>
              <a:t>Re-evaluated American History v. Revisionist History </a:t>
            </a:r>
          </a:p>
          <a:p>
            <a:pPr marL="0" lvl="0" indent="0">
              <a:buNone/>
            </a:pPr>
            <a:r>
              <a:rPr lang="en-US" dirty="0"/>
              <a:t>6.   Confusion with right wing extremist organizations because of our name and color guard uniforms.</a:t>
            </a:r>
          </a:p>
        </p:txBody>
      </p:sp>
    </p:spTree>
    <p:extLst>
      <p:ext uri="{BB962C8B-B14F-4D97-AF65-F5344CB8AC3E}">
        <p14:creationId xmlns:p14="http://schemas.microsoft.com/office/powerpoint/2010/main" val="233059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2652-49DC-2B42-AD92-08CA3E6D873A}"/>
              </a:ext>
            </a:extLst>
          </p:cNvPr>
          <p:cNvSpPr>
            <a:spLocks noGrp="1"/>
          </p:cNvSpPr>
          <p:nvPr>
            <p:ph type="title"/>
          </p:nvPr>
        </p:nvSpPr>
        <p:spPr/>
        <p:txBody>
          <a:bodyPr/>
          <a:lstStyle/>
          <a:p>
            <a:pPr algn="ctr"/>
            <a:r>
              <a:rPr lang="en-US" dirty="0"/>
              <a:t>2023-2024 Strategic Planning &amp; Advisory  Committees (Proposed)</a:t>
            </a:r>
            <a:endParaRPr lang="en-US" i="1" dirty="0">
              <a:solidFill>
                <a:srgbClr val="FF0000"/>
              </a:solidFill>
            </a:endParaRPr>
          </a:p>
        </p:txBody>
      </p:sp>
      <p:sp>
        <p:nvSpPr>
          <p:cNvPr id="3" name="Content Placeholder 2">
            <a:extLst>
              <a:ext uri="{FF2B5EF4-FFF2-40B4-BE49-F238E27FC236}">
                <a16:creationId xmlns:a16="http://schemas.microsoft.com/office/drawing/2014/main" id="{C7A3C06E-31CD-F445-AD20-798568526481}"/>
              </a:ext>
            </a:extLst>
          </p:cNvPr>
          <p:cNvSpPr>
            <a:spLocks noGrp="1"/>
          </p:cNvSpPr>
          <p:nvPr>
            <p:ph sz="half" idx="1"/>
          </p:nvPr>
        </p:nvSpPr>
        <p:spPr>
          <a:xfrm>
            <a:off x="838200" y="1825625"/>
            <a:ext cx="5181600" cy="4864424"/>
          </a:xfrm>
        </p:spPr>
        <p:txBody>
          <a:bodyPr>
            <a:normAutofit fontScale="85000" lnSpcReduction="20000"/>
          </a:bodyPr>
          <a:lstStyle/>
          <a:p>
            <a:pPr marL="0" indent="0">
              <a:buNone/>
            </a:pPr>
            <a:r>
              <a:rPr lang="en-US" b="1" u="sng" dirty="0"/>
              <a:t>Strategic Planning Committee </a:t>
            </a:r>
            <a:r>
              <a:rPr lang="en-US" b="1" dirty="0"/>
              <a:t>*</a:t>
            </a:r>
          </a:p>
          <a:p>
            <a:pPr marL="0" indent="0">
              <a:buNone/>
            </a:pPr>
            <a:r>
              <a:rPr lang="en-US" dirty="0"/>
              <a:t>David W. Van Hoof (Vice President General; Chairman)</a:t>
            </a:r>
          </a:p>
          <a:p>
            <a:pPr marL="0" indent="0">
              <a:buNone/>
            </a:pPr>
            <a:r>
              <a:rPr lang="en-US" dirty="0"/>
              <a:t>Robert </a:t>
            </a:r>
            <a:r>
              <a:rPr lang="en-US" dirty="0" err="1"/>
              <a:t>Hugland</a:t>
            </a:r>
            <a:r>
              <a:rPr lang="en-US" dirty="0"/>
              <a:t> (WISSAR President; Vice-Chairman)</a:t>
            </a:r>
          </a:p>
          <a:p>
            <a:pPr marL="0" indent="0">
              <a:buNone/>
            </a:pPr>
            <a:r>
              <a:rPr lang="en-US" dirty="0"/>
              <a:t>Donald </a:t>
            </a:r>
            <a:r>
              <a:rPr lang="en-US" dirty="0" err="1"/>
              <a:t>Skarda</a:t>
            </a:r>
            <a:r>
              <a:rPr lang="en-US" dirty="0"/>
              <a:t> (WISSAR 1</a:t>
            </a:r>
            <a:r>
              <a:rPr lang="en-US" baseline="30000" dirty="0"/>
              <a:t>st</a:t>
            </a:r>
            <a:r>
              <a:rPr lang="en-US" dirty="0"/>
              <a:t> VP)</a:t>
            </a:r>
          </a:p>
          <a:p>
            <a:pPr marL="0" indent="0">
              <a:buNone/>
            </a:pPr>
            <a:r>
              <a:rPr lang="en-US" dirty="0"/>
              <a:t>Mickey McGuire (MISSAR President)</a:t>
            </a:r>
          </a:p>
          <a:p>
            <a:pPr marL="0" indent="0">
              <a:buNone/>
            </a:pPr>
            <a:r>
              <a:rPr lang="en-US" dirty="0"/>
              <a:t>Joe Williams (MISSAR State 1</a:t>
            </a:r>
            <a:r>
              <a:rPr lang="en-US" baseline="30000" dirty="0"/>
              <a:t>st</a:t>
            </a:r>
            <a:r>
              <a:rPr lang="en-US" dirty="0"/>
              <a:t> VP)</a:t>
            </a:r>
          </a:p>
          <a:p>
            <a:pPr marL="0" indent="0">
              <a:buNone/>
            </a:pPr>
            <a:r>
              <a:rPr lang="en-US" dirty="0"/>
              <a:t>Richard </a:t>
            </a:r>
            <a:r>
              <a:rPr lang="en-US" dirty="0" err="1"/>
              <a:t>Ruedin</a:t>
            </a:r>
            <a:r>
              <a:rPr lang="en-US" dirty="0"/>
              <a:t> (ILSSAR President)</a:t>
            </a:r>
          </a:p>
          <a:p>
            <a:pPr marL="0" indent="0">
              <a:buNone/>
            </a:pPr>
            <a:r>
              <a:rPr lang="en-US" dirty="0"/>
              <a:t>Bill Wheeler (ILSSAR 1</a:t>
            </a:r>
            <a:r>
              <a:rPr lang="en-US" baseline="30000" dirty="0"/>
              <a:t>st</a:t>
            </a:r>
            <a:r>
              <a:rPr lang="en-US" dirty="0"/>
              <a:t> VP)</a:t>
            </a:r>
          </a:p>
          <a:p>
            <a:pPr marL="0" indent="0">
              <a:buNone/>
            </a:pPr>
            <a:endParaRPr lang="en-US" dirty="0"/>
          </a:p>
          <a:p>
            <a:pPr marL="0" indent="0">
              <a:buNone/>
            </a:pPr>
            <a:r>
              <a:rPr lang="en-US" dirty="0"/>
              <a:t>* For voting purposes, each member state will have only one vote. </a:t>
            </a:r>
          </a:p>
          <a:p>
            <a:pPr marL="0" indent="0">
              <a:buNone/>
            </a:pPr>
            <a:endParaRPr lang="en-US" dirty="0"/>
          </a:p>
          <a:p>
            <a:pPr marL="0" indent="0">
              <a:buNone/>
            </a:pPr>
            <a:endParaRPr lang="en-US" dirty="0"/>
          </a:p>
          <a:p>
            <a:pPr marL="0" indent="0">
              <a:buNone/>
            </a:pPr>
            <a:endParaRPr lang="en-US" dirty="0"/>
          </a:p>
        </p:txBody>
      </p:sp>
      <p:sp>
        <p:nvSpPr>
          <p:cNvPr id="4" name="Content Placeholder 3">
            <a:extLst>
              <a:ext uri="{FF2B5EF4-FFF2-40B4-BE49-F238E27FC236}">
                <a16:creationId xmlns:a16="http://schemas.microsoft.com/office/drawing/2014/main" id="{36AED844-38D9-4AC0-F4C0-0B0B3E69D2EC}"/>
              </a:ext>
            </a:extLst>
          </p:cNvPr>
          <p:cNvSpPr>
            <a:spLocks noGrp="1"/>
          </p:cNvSpPr>
          <p:nvPr>
            <p:ph sz="half" idx="2"/>
          </p:nvPr>
        </p:nvSpPr>
        <p:spPr>
          <a:xfrm>
            <a:off x="5822302" y="1825625"/>
            <a:ext cx="5943600" cy="4351338"/>
          </a:xfrm>
        </p:spPr>
        <p:txBody>
          <a:bodyPr>
            <a:normAutofit fontScale="85000" lnSpcReduction="20000"/>
          </a:bodyPr>
          <a:lstStyle/>
          <a:p>
            <a:pPr marL="0" indent="0">
              <a:buNone/>
            </a:pPr>
            <a:r>
              <a:rPr lang="en-US" b="1" u="sng" dirty="0"/>
              <a:t>Strategic Planning Advisory Committee</a:t>
            </a:r>
            <a:r>
              <a:rPr lang="en-US" b="1" dirty="0"/>
              <a:t> *</a:t>
            </a:r>
          </a:p>
          <a:p>
            <a:pPr marL="0" indent="0">
              <a:buNone/>
            </a:pPr>
            <a:r>
              <a:rPr lang="en-US" dirty="0"/>
              <a:t>Tobi Chamberlain (Past VPG GLD 2022-2023)</a:t>
            </a:r>
          </a:p>
          <a:p>
            <a:pPr marL="0" indent="0">
              <a:buNone/>
            </a:pPr>
            <a:r>
              <a:rPr lang="en-US" dirty="0"/>
              <a:t>Bill Austin  (Past VPG GLD 2021-2022)</a:t>
            </a:r>
          </a:p>
          <a:p>
            <a:pPr marL="0" indent="0">
              <a:buNone/>
            </a:pPr>
            <a:r>
              <a:rPr lang="en-US" dirty="0"/>
              <a:t>Jim Petres (Past VPG GLD 2019-2021) </a:t>
            </a:r>
          </a:p>
          <a:p>
            <a:pPr marL="0" indent="0">
              <a:buNone/>
            </a:pPr>
            <a:r>
              <a:rPr lang="en-US" dirty="0"/>
              <a:t>Bill Sharp (Past VPG Central District)</a:t>
            </a:r>
          </a:p>
          <a:p>
            <a:pPr marL="0" indent="0">
              <a:buNone/>
            </a:pPr>
            <a:r>
              <a:rPr lang="en-US" dirty="0"/>
              <a:t>Paul Callanan (Past VPG, Minuteman, </a:t>
            </a:r>
            <a:r>
              <a:rPr lang="en-US" dirty="0" err="1"/>
              <a:t>etc</a:t>
            </a:r>
            <a:r>
              <a:rPr lang="en-US" dirty="0"/>
              <a:t>)</a:t>
            </a:r>
          </a:p>
          <a:p>
            <a:pPr marL="0" indent="0">
              <a:buNone/>
            </a:pPr>
            <a:r>
              <a:rPr lang="en-US" dirty="0"/>
              <a:t>Ken Goodson (Past VPG, Minuteman, </a:t>
            </a:r>
            <a:r>
              <a:rPr lang="en-US" dirty="0" err="1"/>
              <a:t>etc</a:t>
            </a:r>
            <a:r>
              <a:rPr lang="en-US" dirty="0"/>
              <a:t>)</a:t>
            </a:r>
          </a:p>
          <a:p>
            <a:pPr marL="0" indent="0">
              <a:buNone/>
            </a:pPr>
            <a:r>
              <a:rPr lang="en-US" dirty="0"/>
              <a:t>Elijah </a:t>
            </a:r>
            <a:r>
              <a:rPr lang="en-US" dirty="0" err="1"/>
              <a:t>Shalis</a:t>
            </a:r>
            <a:r>
              <a:rPr lang="en-US" dirty="0"/>
              <a:t> (GLD Secretary)</a:t>
            </a:r>
            <a:endParaRPr lang="en-US" dirty="0">
              <a:solidFill>
                <a:srgbClr val="FF0000"/>
              </a:solidFill>
            </a:endParaRPr>
          </a:p>
          <a:p>
            <a:pPr marL="0" indent="0">
              <a:buNone/>
            </a:pPr>
            <a:r>
              <a:rPr lang="en-US" dirty="0"/>
              <a:t>Dennis </a:t>
            </a:r>
            <a:r>
              <a:rPr lang="en-US" dirty="0" err="1"/>
              <a:t>VanWormer</a:t>
            </a:r>
            <a:r>
              <a:rPr lang="en-US" dirty="0"/>
              <a:t> (</a:t>
            </a:r>
            <a:r>
              <a:rPr lang="en-US" dirty="0" err="1"/>
              <a:t>StratPlan</a:t>
            </a:r>
            <a:r>
              <a:rPr lang="en-US" dirty="0"/>
              <a:t> Advisor)</a:t>
            </a:r>
          </a:p>
          <a:p>
            <a:pPr marL="0" indent="0">
              <a:buNone/>
            </a:pPr>
            <a:endParaRPr lang="en-US" dirty="0"/>
          </a:p>
          <a:p>
            <a:pPr marL="0" indent="0">
              <a:buNone/>
            </a:pPr>
            <a:r>
              <a:rPr lang="en-US" dirty="0"/>
              <a:t>* Non-voting members. </a:t>
            </a:r>
          </a:p>
        </p:txBody>
      </p:sp>
    </p:spTree>
    <p:extLst>
      <p:ext uri="{BB962C8B-B14F-4D97-AF65-F5344CB8AC3E}">
        <p14:creationId xmlns:p14="http://schemas.microsoft.com/office/powerpoint/2010/main" val="2591497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0366C-3014-BB41-B91D-391738886437}"/>
              </a:ext>
            </a:extLst>
          </p:cNvPr>
          <p:cNvSpPr>
            <a:spLocks noGrp="1"/>
          </p:cNvSpPr>
          <p:nvPr>
            <p:ph type="title"/>
          </p:nvPr>
        </p:nvSpPr>
        <p:spPr/>
        <p:txBody>
          <a:bodyPr/>
          <a:lstStyle/>
          <a:p>
            <a:pPr algn="ctr"/>
            <a:r>
              <a:rPr lang="en-US" dirty="0"/>
              <a:t>GLD Purpose, Vision, &amp; Mission</a:t>
            </a:r>
          </a:p>
        </p:txBody>
      </p:sp>
      <p:sp>
        <p:nvSpPr>
          <p:cNvPr id="3" name="Content Placeholder 2">
            <a:extLst>
              <a:ext uri="{FF2B5EF4-FFF2-40B4-BE49-F238E27FC236}">
                <a16:creationId xmlns:a16="http://schemas.microsoft.com/office/drawing/2014/main" id="{D8F6C9C1-1B2C-5F41-92B2-A52D4AF9F679}"/>
              </a:ext>
            </a:extLst>
          </p:cNvPr>
          <p:cNvSpPr>
            <a:spLocks noGrp="1"/>
          </p:cNvSpPr>
          <p:nvPr>
            <p:ph idx="1"/>
          </p:nvPr>
        </p:nvSpPr>
        <p:spPr/>
        <p:txBody>
          <a:bodyPr>
            <a:normAutofit lnSpcReduction="10000"/>
          </a:bodyPr>
          <a:lstStyle/>
          <a:p>
            <a:pPr marL="0" indent="0">
              <a:buNone/>
            </a:pPr>
            <a:r>
              <a:rPr lang="en-US" b="1" dirty="0"/>
              <a:t>PURPOSE</a:t>
            </a:r>
            <a:r>
              <a:rPr lang="en-US" dirty="0"/>
              <a:t>: To facilitate State Societies and Chapters in keeping alive the history of the American Revolution by honoring our patriot ancestors and conveying their stories to the world.</a:t>
            </a:r>
          </a:p>
          <a:p>
            <a:pPr marL="0" indent="0">
              <a:buNone/>
            </a:pPr>
            <a:r>
              <a:rPr lang="en-US" b="1" dirty="0"/>
              <a:t>VISION</a:t>
            </a:r>
            <a:r>
              <a:rPr lang="en-US" dirty="0"/>
              <a:t>: To be the foremost district in the NSSAR engaged in promoting the development of our nation from its founding principles. </a:t>
            </a:r>
          </a:p>
          <a:p>
            <a:pPr marL="0" indent="0">
              <a:buNone/>
            </a:pPr>
            <a:r>
              <a:rPr lang="en-US" b="1" dirty="0"/>
              <a:t>MISSION</a:t>
            </a:r>
            <a:r>
              <a:rPr lang="en-US" dirty="0"/>
              <a:t>: To conduct patriotic, historical and educational activities and programs which perpetuate the memory of the men and women, who by their services and/or sacrifices during the war of the American Revolution, achieved the independence of the American people. </a:t>
            </a:r>
          </a:p>
          <a:p>
            <a:pPr marL="0" indent="0">
              <a:buNone/>
            </a:pPr>
            <a:r>
              <a:rPr lang="en-US" sz="2400" i="1" dirty="0"/>
              <a:t>(Vision and mission statements from NSSAR Strategic Plan 2025.  Purpose statement added by MISSAR Committee.)</a:t>
            </a:r>
          </a:p>
        </p:txBody>
      </p:sp>
    </p:spTree>
    <p:extLst>
      <p:ext uri="{BB962C8B-B14F-4D97-AF65-F5344CB8AC3E}">
        <p14:creationId xmlns:p14="http://schemas.microsoft.com/office/powerpoint/2010/main" val="34595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34ACB-D563-8F4E-8F89-8C027EF07877}"/>
              </a:ext>
            </a:extLst>
          </p:cNvPr>
          <p:cNvSpPr>
            <a:spLocks noGrp="1"/>
          </p:cNvSpPr>
          <p:nvPr>
            <p:ph type="title"/>
          </p:nvPr>
        </p:nvSpPr>
        <p:spPr/>
        <p:txBody>
          <a:bodyPr/>
          <a:lstStyle/>
          <a:p>
            <a:pPr algn="ctr"/>
            <a:r>
              <a:rPr lang="en-US" dirty="0"/>
              <a:t>Core Values</a:t>
            </a:r>
          </a:p>
        </p:txBody>
      </p:sp>
      <p:sp>
        <p:nvSpPr>
          <p:cNvPr id="3" name="Content Placeholder 2">
            <a:extLst>
              <a:ext uri="{FF2B5EF4-FFF2-40B4-BE49-F238E27FC236}">
                <a16:creationId xmlns:a16="http://schemas.microsoft.com/office/drawing/2014/main" id="{D9E114FF-4361-5542-A2BC-930C7974782B}"/>
              </a:ext>
            </a:extLst>
          </p:cNvPr>
          <p:cNvSpPr>
            <a:spLocks noGrp="1"/>
          </p:cNvSpPr>
          <p:nvPr>
            <p:ph idx="1"/>
          </p:nvPr>
        </p:nvSpPr>
        <p:spPr>
          <a:xfrm>
            <a:off x="838199" y="1825625"/>
            <a:ext cx="10613065" cy="4351338"/>
          </a:xfrm>
        </p:spPr>
        <p:txBody>
          <a:bodyPr>
            <a:normAutofit/>
          </a:bodyPr>
          <a:lstStyle/>
          <a:p>
            <a:pPr marL="0" indent="0">
              <a:buNone/>
            </a:pPr>
            <a:r>
              <a:rPr lang="en-US" dirty="0"/>
              <a:t>Our values serve as a compass for our actions and describe how we behave in the world.</a:t>
            </a:r>
          </a:p>
          <a:p>
            <a:pPr marL="0" indent="0">
              <a:buNone/>
            </a:pPr>
            <a:r>
              <a:rPr lang="en-US" b="1" dirty="0"/>
              <a:t> </a:t>
            </a:r>
            <a:r>
              <a:rPr lang="en-US" b="1" u="sng" dirty="0"/>
              <a:t>VALUE</a:t>
            </a:r>
            <a:r>
              <a:rPr lang="en-US" b="1" dirty="0"/>
              <a:t>               			</a:t>
            </a:r>
            <a:r>
              <a:rPr lang="en-US" b="1" u="sng" dirty="0"/>
              <a:t>ACTION STATEMENT</a:t>
            </a:r>
          </a:p>
          <a:p>
            <a:pPr marL="0" indent="0">
              <a:buNone/>
            </a:pPr>
            <a:r>
              <a:rPr lang="en-US" dirty="0"/>
              <a:t>Integrity           	Be real. Be honest. Be upright in our actions.</a:t>
            </a:r>
          </a:p>
          <a:p>
            <a:pPr marL="0" indent="0">
              <a:buNone/>
            </a:pPr>
            <a:r>
              <a:rPr lang="en-US" dirty="0"/>
              <a:t>Patriotism		Devoted love, support, and defense of one’s country.</a:t>
            </a:r>
          </a:p>
          <a:p>
            <a:pPr marL="0" indent="0">
              <a:buNone/>
            </a:pPr>
            <a:r>
              <a:rPr lang="en-US" dirty="0"/>
              <a:t>Leadership		The courage to shape a better future.</a:t>
            </a:r>
          </a:p>
          <a:p>
            <a:pPr marL="0" indent="0">
              <a:buNone/>
            </a:pPr>
            <a:r>
              <a:rPr lang="en-US" dirty="0"/>
              <a:t>Education		Informing the public about our country’s founding.</a:t>
            </a:r>
          </a:p>
          <a:p>
            <a:pPr marL="0" indent="0">
              <a:buNone/>
            </a:pPr>
            <a:endParaRPr lang="en-US" sz="1600" dirty="0"/>
          </a:p>
          <a:p>
            <a:pPr marL="0" indent="0">
              <a:buNone/>
            </a:pPr>
            <a:r>
              <a:rPr lang="en-US" sz="2400" i="1" dirty="0"/>
              <a:t>(From NSSAR Strategic Plan 2025)</a:t>
            </a:r>
          </a:p>
          <a:p>
            <a:pPr marL="0" indent="0">
              <a:buNone/>
            </a:pPr>
            <a:endParaRPr lang="en-US" dirty="0"/>
          </a:p>
        </p:txBody>
      </p:sp>
    </p:spTree>
    <p:extLst>
      <p:ext uri="{BB962C8B-B14F-4D97-AF65-F5344CB8AC3E}">
        <p14:creationId xmlns:p14="http://schemas.microsoft.com/office/powerpoint/2010/main" val="362845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9FDCC-127E-EE4F-9452-F3D1B2E3D342}"/>
              </a:ext>
            </a:extLst>
          </p:cNvPr>
          <p:cNvSpPr>
            <a:spLocks noGrp="1"/>
          </p:cNvSpPr>
          <p:nvPr>
            <p:ph type="title"/>
          </p:nvPr>
        </p:nvSpPr>
        <p:spPr/>
        <p:txBody>
          <a:bodyPr/>
          <a:lstStyle/>
          <a:p>
            <a:pPr algn="ctr"/>
            <a:r>
              <a:rPr lang="en-US" dirty="0"/>
              <a:t>S.M.A.R.T. Objectives</a:t>
            </a:r>
          </a:p>
        </p:txBody>
      </p:sp>
      <p:sp>
        <p:nvSpPr>
          <p:cNvPr id="3" name="Content Placeholder 2">
            <a:extLst>
              <a:ext uri="{FF2B5EF4-FFF2-40B4-BE49-F238E27FC236}">
                <a16:creationId xmlns:a16="http://schemas.microsoft.com/office/drawing/2014/main" id="{9FF99A0C-1FDE-A34D-A0E8-7E45A95D593B}"/>
              </a:ext>
            </a:extLst>
          </p:cNvPr>
          <p:cNvSpPr>
            <a:spLocks noGrp="1"/>
          </p:cNvSpPr>
          <p:nvPr>
            <p:ph idx="1"/>
          </p:nvPr>
        </p:nvSpPr>
        <p:spPr/>
        <p:txBody>
          <a:bodyPr>
            <a:normAutofit fontScale="62500" lnSpcReduction="20000"/>
          </a:bodyPr>
          <a:lstStyle/>
          <a:p>
            <a:r>
              <a:rPr lang="en-US" sz="3600" b="1" dirty="0"/>
              <a:t>Specific</a:t>
            </a:r>
          </a:p>
          <a:p>
            <a:pPr lvl="1"/>
            <a:r>
              <a:rPr lang="en-US" sz="3200" dirty="0"/>
              <a:t>Is the objective clear? </a:t>
            </a:r>
            <a:r>
              <a:rPr lang="en-US" sz="3200" b="1" dirty="0"/>
              <a:t>Who</a:t>
            </a:r>
            <a:r>
              <a:rPr lang="en-US" sz="3200" dirty="0"/>
              <a:t> will be involved? </a:t>
            </a:r>
            <a:r>
              <a:rPr lang="en-US" sz="3200" b="1" dirty="0"/>
              <a:t>What</a:t>
            </a:r>
            <a:r>
              <a:rPr lang="en-US" sz="3200" dirty="0"/>
              <a:t> will be accomplished? </a:t>
            </a:r>
            <a:r>
              <a:rPr lang="en-US" sz="3200" b="1" dirty="0"/>
              <a:t>Where</a:t>
            </a:r>
            <a:r>
              <a:rPr lang="en-US" sz="3200" dirty="0"/>
              <a:t> will the work happen? </a:t>
            </a:r>
            <a:r>
              <a:rPr lang="en-US" sz="3200" b="1" dirty="0"/>
              <a:t>When</a:t>
            </a:r>
            <a:r>
              <a:rPr lang="en-US" sz="3200" dirty="0"/>
              <a:t> will the work happen? Will the objective lead to the desired results?</a:t>
            </a:r>
          </a:p>
          <a:p>
            <a:r>
              <a:rPr lang="en-US" sz="3600" b="1" dirty="0"/>
              <a:t>Measurable</a:t>
            </a:r>
          </a:p>
          <a:p>
            <a:pPr lvl="1"/>
            <a:r>
              <a:rPr lang="en-US" sz="3200" dirty="0"/>
              <a:t>What will be measured to show progress and completion of the objective? When will interim measurements take place and what will be measured then?</a:t>
            </a:r>
          </a:p>
          <a:p>
            <a:r>
              <a:rPr lang="en-US" sz="3600" b="1" dirty="0"/>
              <a:t>Achievable</a:t>
            </a:r>
          </a:p>
          <a:p>
            <a:pPr lvl="1"/>
            <a:r>
              <a:rPr lang="en-US" sz="3200" dirty="0"/>
              <a:t>Is the objective realistic? Are the limitations and constraints known and understood? Can it be done within the proposed timeframe?</a:t>
            </a:r>
          </a:p>
          <a:p>
            <a:r>
              <a:rPr lang="en-US" sz="3600" b="1" dirty="0"/>
              <a:t>Relevant</a:t>
            </a:r>
          </a:p>
          <a:p>
            <a:pPr lvl="1"/>
            <a:r>
              <a:rPr lang="en-US" sz="3200" b="1" dirty="0"/>
              <a:t>Why</a:t>
            </a:r>
            <a:r>
              <a:rPr lang="en-US" sz="3200" dirty="0"/>
              <a:t> does this objective matter? Will it make a measurable improvement to the issue? Is this the proper time for this objective?</a:t>
            </a:r>
          </a:p>
          <a:p>
            <a:r>
              <a:rPr lang="en-US" sz="3600" b="1" dirty="0"/>
              <a:t>Time-bound</a:t>
            </a:r>
            <a:r>
              <a:rPr lang="en-US" sz="3600" dirty="0"/>
              <a:t>	</a:t>
            </a:r>
          </a:p>
          <a:p>
            <a:pPr lvl="1"/>
            <a:r>
              <a:rPr lang="en-US" sz="3200" b="1" dirty="0"/>
              <a:t>When</a:t>
            </a:r>
            <a:r>
              <a:rPr lang="en-US" sz="3200" dirty="0"/>
              <a:t> will this objective be accomplished? What is the stated deadline? Are there interim deadlines? </a:t>
            </a:r>
          </a:p>
          <a:p>
            <a:endParaRPr lang="en-US" sz="3600" dirty="0"/>
          </a:p>
        </p:txBody>
      </p:sp>
    </p:spTree>
    <p:extLst>
      <p:ext uri="{BB962C8B-B14F-4D97-AF65-F5344CB8AC3E}">
        <p14:creationId xmlns:p14="http://schemas.microsoft.com/office/powerpoint/2010/main" val="337613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31EEB-0BF0-AF44-8204-A064C62D7760}"/>
              </a:ext>
            </a:extLst>
          </p:cNvPr>
          <p:cNvSpPr>
            <a:spLocks noGrp="1"/>
          </p:cNvSpPr>
          <p:nvPr>
            <p:ph type="title"/>
          </p:nvPr>
        </p:nvSpPr>
        <p:spPr/>
        <p:txBody>
          <a:bodyPr>
            <a:noAutofit/>
          </a:bodyPr>
          <a:lstStyle/>
          <a:p>
            <a:pPr algn="ctr"/>
            <a:r>
              <a:rPr lang="en-US" sz="2800" dirty="0"/>
              <a:t>2023-1 – Encourage &amp; Assist State Societies in developing and executing </a:t>
            </a:r>
            <a:r>
              <a:rPr lang="en-US" sz="2800" kern="100" dirty="0">
                <a:effectLst/>
                <a:ea typeface="Calibri" panose="020F0502020204030204" pitchFamily="34" charset="0"/>
                <a:cs typeface="Times New Roman" panose="02020603050405020304" pitchFamily="18" charset="0"/>
              </a:rPr>
              <a:t>Strategic Plans that support the NSSAR 250</a:t>
            </a:r>
            <a:r>
              <a:rPr lang="en-US" sz="2800" kern="100" baseline="30000" dirty="0">
                <a:effectLst/>
                <a:ea typeface="Calibri" panose="020F0502020204030204" pitchFamily="34" charset="0"/>
                <a:cs typeface="Times New Roman" panose="02020603050405020304" pitchFamily="18" charset="0"/>
              </a:rPr>
              <a:t>th</a:t>
            </a:r>
            <a:r>
              <a:rPr lang="en-US" sz="2800" kern="100" dirty="0">
                <a:effectLst/>
                <a:ea typeface="Calibri" panose="020F0502020204030204" pitchFamily="34" charset="0"/>
                <a:cs typeface="Times New Roman" panose="02020603050405020304" pitchFamily="18" charset="0"/>
              </a:rPr>
              <a:t> efforts. </a:t>
            </a:r>
            <a:br>
              <a:rPr lang="en-US" sz="2800" kern="100" dirty="0">
                <a:effectLst/>
                <a:ea typeface="Calibri" panose="020F0502020204030204" pitchFamily="34" charset="0"/>
                <a:cs typeface="Times New Roman" panose="02020603050405020304" pitchFamily="18" charset="0"/>
              </a:rPr>
            </a:br>
            <a:r>
              <a:rPr lang="en-US" sz="2800" kern="100" dirty="0">
                <a:effectLst/>
                <a:ea typeface="Calibri" panose="020F0502020204030204" pitchFamily="34" charset="0"/>
                <a:cs typeface="Times New Roman" panose="02020603050405020304" pitchFamily="18" charset="0"/>
              </a:rPr>
              <a:t>VPG – FACILITATE; State Presidents EXECUTE</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800" i="1" dirty="0">
              <a:solidFill>
                <a:srgbClr val="FF0000"/>
              </a:solidFill>
            </a:endParaRPr>
          </a:p>
        </p:txBody>
      </p:sp>
      <p:sp>
        <p:nvSpPr>
          <p:cNvPr id="3" name="Content Placeholder 2">
            <a:extLst>
              <a:ext uri="{FF2B5EF4-FFF2-40B4-BE49-F238E27FC236}">
                <a16:creationId xmlns:a16="http://schemas.microsoft.com/office/drawing/2014/main" id="{7DC2F886-66F4-4E45-BF24-BEC761D5355B}"/>
              </a:ext>
            </a:extLst>
          </p:cNvPr>
          <p:cNvSpPr>
            <a:spLocks noGrp="1"/>
          </p:cNvSpPr>
          <p:nvPr>
            <p:ph idx="1"/>
          </p:nvPr>
        </p:nvSpPr>
        <p:spPr>
          <a:xfrm>
            <a:off x="838200" y="2267339"/>
            <a:ext cx="10515600" cy="4362060"/>
          </a:xfrm>
        </p:spPr>
        <p:txBody>
          <a:bodyPr>
            <a:noAutofit/>
          </a:bodyPr>
          <a:lstStyle/>
          <a:p>
            <a:pPr marL="342900" indent="-342900">
              <a:buAutoNum type="arabicPeriod"/>
            </a:pPr>
            <a:r>
              <a:rPr lang="en-US" sz="1600" b="1" dirty="0"/>
              <a:t>Strategic Objective: </a:t>
            </a:r>
            <a:r>
              <a:rPr lang="en-US" sz="1600" dirty="0"/>
              <a:t>All Member State Societies have a draft strategic plan that supports NSSAR’s 250</a:t>
            </a:r>
            <a:r>
              <a:rPr lang="en-US" sz="1600" baseline="30000" dirty="0"/>
              <a:t>th</a:t>
            </a:r>
            <a:r>
              <a:rPr lang="en-US" sz="1600" dirty="0"/>
              <a:t> plan developed and ready for submission to their membership at their 2024 Annual Meetings</a:t>
            </a:r>
            <a:r>
              <a:rPr lang="en-US" sz="1600" b="1" dirty="0"/>
              <a:t>.</a:t>
            </a:r>
          </a:p>
          <a:p>
            <a:pPr marL="342900" indent="-342900">
              <a:buAutoNum type="arabicPeriod"/>
            </a:pPr>
            <a:r>
              <a:rPr lang="en-US" sz="1600" b="1" dirty="0"/>
              <a:t>Major Tasks &amp; Timing:</a:t>
            </a:r>
            <a:endParaRPr lang="en-US" sz="1600" dirty="0"/>
          </a:p>
          <a:p>
            <a:pPr marL="800100" lvl="1" indent="-342900">
              <a:buFont typeface="+mj-lt"/>
              <a:buAutoNum type="alphaUcPeriod"/>
            </a:pPr>
            <a:r>
              <a:rPr lang="en-US" sz="1600" dirty="0"/>
              <a:t>Assess the status of State Societies in accomplishing and executing a strategic plan. </a:t>
            </a:r>
          </a:p>
          <a:p>
            <a:pPr marL="800100" lvl="1" indent="-342900">
              <a:buFont typeface="+mj-lt"/>
              <a:buAutoNum type="alphaUcPeriod"/>
            </a:pPr>
            <a:r>
              <a:rPr lang="en-US" sz="1600" dirty="0"/>
              <a:t>Using MISSAR SMEs – provide a Zoom meeting to review format, timeline, execution, pitfalls, hurdles, successes and best practices; provide templates.</a:t>
            </a:r>
          </a:p>
          <a:p>
            <a:pPr marL="800100" lvl="1" indent="-342900">
              <a:buFont typeface="+mj-lt"/>
              <a:buAutoNum type="alphaUcPeriod"/>
            </a:pPr>
            <a:r>
              <a:rPr lang="en-US" sz="1600" dirty="0"/>
              <a:t>Conduct periodic zoom meetings with designated State Strategic Planning Representatives to discuss issues.</a:t>
            </a:r>
          </a:p>
          <a:p>
            <a:pPr marL="800100" lvl="1" indent="-342900">
              <a:buFont typeface="+mj-lt"/>
              <a:buAutoNum type="alphaUcPeriod"/>
            </a:pPr>
            <a:r>
              <a:rPr lang="en-US" sz="1600" dirty="0"/>
              <a:t>Facilitate State Presidents in accomplishing a final product for their society to vote upon at their annual meetings (Spring 2024).  </a:t>
            </a:r>
          </a:p>
          <a:p>
            <a:pPr lvl="1"/>
            <a:endParaRPr lang="en-US" sz="1400" dirty="0"/>
          </a:p>
        </p:txBody>
      </p:sp>
    </p:spTree>
    <p:extLst>
      <p:ext uri="{BB962C8B-B14F-4D97-AF65-F5344CB8AC3E}">
        <p14:creationId xmlns:p14="http://schemas.microsoft.com/office/powerpoint/2010/main" val="1512886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5D871-3A03-B040-8F95-1BFE9A6D8A32}"/>
              </a:ext>
            </a:extLst>
          </p:cNvPr>
          <p:cNvSpPr>
            <a:spLocks noGrp="1"/>
          </p:cNvSpPr>
          <p:nvPr>
            <p:ph type="title"/>
          </p:nvPr>
        </p:nvSpPr>
        <p:spPr/>
        <p:txBody>
          <a:bodyPr>
            <a:noAutofit/>
          </a:bodyPr>
          <a:lstStyle/>
          <a:p>
            <a:pPr algn="ctr"/>
            <a:r>
              <a:rPr lang="en-US" sz="2800" dirty="0"/>
              <a:t>2023-2 – District s</a:t>
            </a:r>
            <a:r>
              <a:rPr lang="en-US" sz="2800" kern="100" dirty="0">
                <a:effectLst/>
                <a:ea typeface="Calibri" panose="020F0502020204030204" pitchFamily="34" charset="0"/>
                <a:cs typeface="Times New Roman" panose="02020603050405020304" pitchFamily="18" charset="0"/>
              </a:rPr>
              <a:t>erves as a conduit between Chapter and State societies with NSSAR in conducting 250th Anniversary projects, events and efforts.</a:t>
            </a:r>
            <a:br>
              <a:rPr lang="en-US" sz="2800" kern="100" dirty="0">
                <a:effectLst/>
                <a:ea typeface="Calibri" panose="020F0502020204030204" pitchFamily="34" charset="0"/>
                <a:cs typeface="Times New Roman" panose="02020603050405020304" pitchFamily="18" charset="0"/>
              </a:rPr>
            </a:br>
            <a:r>
              <a:rPr lang="en-US" sz="2800" kern="100" dirty="0">
                <a:effectLst/>
                <a:ea typeface="Calibri" panose="020F0502020204030204" pitchFamily="34" charset="0"/>
                <a:cs typeface="Times New Roman" panose="02020603050405020304" pitchFamily="18" charset="0"/>
              </a:rPr>
              <a:t>VPG</a:t>
            </a:r>
            <a:r>
              <a:rPr lang="en-US" sz="2800" dirty="0"/>
              <a:t> – LEAD; State Presidents FACILITATE</a:t>
            </a:r>
          </a:p>
        </p:txBody>
      </p:sp>
      <p:sp>
        <p:nvSpPr>
          <p:cNvPr id="3" name="Content Placeholder 2">
            <a:extLst>
              <a:ext uri="{FF2B5EF4-FFF2-40B4-BE49-F238E27FC236}">
                <a16:creationId xmlns:a16="http://schemas.microsoft.com/office/drawing/2014/main" id="{A01FDA1D-FC85-C54C-A692-9CD47326BAED}"/>
              </a:ext>
            </a:extLst>
          </p:cNvPr>
          <p:cNvSpPr>
            <a:spLocks noGrp="1"/>
          </p:cNvSpPr>
          <p:nvPr>
            <p:ph idx="1"/>
          </p:nvPr>
        </p:nvSpPr>
        <p:spPr>
          <a:xfrm>
            <a:off x="675861" y="2230016"/>
            <a:ext cx="10774017" cy="4372803"/>
          </a:xfrm>
        </p:spPr>
        <p:txBody>
          <a:bodyPr>
            <a:noAutofit/>
          </a:bodyPr>
          <a:lstStyle/>
          <a:p>
            <a:pPr marL="342900" marR="0" lvl="0" indent="-342900">
              <a:lnSpc>
                <a:spcPct val="115000"/>
              </a:lnSpc>
              <a:spcBef>
                <a:spcPts val="0"/>
              </a:spcBef>
              <a:spcAft>
                <a:spcPts val="0"/>
              </a:spcAft>
              <a:buClr>
                <a:srgbClr val="222222"/>
              </a:buClr>
              <a:buFont typeface="Arial" panose="020B0604020202020204" pitchFamily="34" charset="0"/>
              <a:buAutoNum type="arabicPeriod"/>
            </a:pPr>
            <a:r>
              <a:rPr lang="en-US" sz="1800" b="1" dirty="0"/>
              <a:t>Strategic Objective: </a:t>
            </a:r>
            <a:r>
              <a:rPr lang="en-US" sz="1800" kern="100" dirty="0">
                <a:effectLst/>
                <a:ea typeface="Calibri" panose="020F0502020204030204" pitchFamily="34" charset="0"/>
                <a:cs typeface="Times New Roman" panose="02020603050405020304" pitchFamily="18" charset="0"/>
              </a:rPr>
              <a:t>To serve as a conduit between chapter and state societies with NSSAR SMEs in conducting 250th Anniversary projects, events and efforts.</a:t>
            </a:r>
          </a:p>
          <a:p>
            <a:pPr marL="342900" indent="-342900">
              <a:lnSpc>
                <a:spcPct val="115000"/>
              </a:lnSpc>
              <a:spcBef>
                <a:spcPts val="0"/>
              </a:spcBef>
              <a:buClr>
                <a:srgbClr val="222222"/>
              </a:buClr>
              <a:buFont typeface="Arial" panose="020B0604020202020204" pitchFamily="34" charset="0"/>
              <a:buAutoNum type="arabicPeriod"/>
            </a:pPr>
            <a:r>
              <a:rPr lang="en-US" sz="1800" b="1" dirty="0"/>
              <a:t>Major Tasks &amp; Timing:</a:t>
            </a:r>
          </a:p>
          <a:p>
            <a:pPr marL="800100" lvl="1" indent="-342900">
              <a:lnSpc>
                <a:spcPct val="115000"/>
              </a:lnSpc>
              <a:spcBef>
                <a:spcPts val="0"/>
              </a:spcBef>
              <a:buClr>
                <a:srgbClr val="222222"/>
              </a:buClr>
              <a:buAutoNum type="alphaUcPeriod"/>
            </a:pPr>
            <a:r>
              <a:rPr lang="en-US" sz="1800" kern="100" dirty="0">
                <a:effectLst/>
                <a:ea typeface="Calibri" panose="020F0502020204030204" pitchFamily="34" charset="0"/>
                <a:cs typeface="Times New Roman" panose="02020603050405020304" pitchFamily="18" charset="0"/>
              </a:rPr>
              <a:t>Prove a NSSAR SME POC to facilitate communications between NSSAR subject matter experts (SMEs) and NSSAR committee members with state society counterparts within the district (i.e. 250</a:t>
            </a:r>
            <a:r>
              <a:rPr lang="en-US" sz="1800" kern="100" baseline="30000" dirty="0">
                <a:effectLst/>
                <a:ea typeface="Calibri" panose="020F0502020204030204" pitchFamily="34" charset="0"/>
                <a:cs typeface="Times New Roman" panose="02020603050405020304" pitchFamily="18" charset="0"/>
              </a:rPr>
              <a:t>th</a:t>
            </a:r>
            <a:r>
              <a:rPr lang="en-US" sz="1800" kern="100" dirty="0">
                <a:effectLst/>
                <a:ea typeface="Calibri" panose="020F0502020204030204" pitchFamily="34" charset="0"/>
                <a:cs typeface="Times New Roman" panose="02020603050405020304" pitchFamily="18" charset="0"/>
              </a:rPr>
              <a:t> Committee, Youth Awards Committee, Color Guard Committee, Grave Marking / Cemetery Plaque Committees, Flag Committee.</a:t>
            </a:r>
          </a:p>
          <a:p>
            <a:pPr marL="800100" lvl="1" indent="-342900">
              <a:lnSpc>
                <a:spcPct val="115000"/>
              </a:lnSpc>
              <a:spcBef>
                <a:spcPts val="0"/>
              </a:spcBef>
              <a:buClr>
                <a:srgbClr val="222222"/>
              </a:buClr>
              <a:buAutoNum type="alphaUcPeriod"/>
            </a:pPr>
            <a:r>
              <a:rPr lang="en-US" sz="1800" kern="100" dirty="0">
                <a:effectLst/>
                <a:ea typeface="Calibri" panose="020F0502020204030204" pitchFamily="34" charset="0"/>
                <a:cs typeface="Times New Roman" panose="02020603050405020304" pitchFamily="18" charset="0"/>
              </a:rPr>
              <a:t>Encourage member states’ Presidents, 1</a:t>
            </a:r>
            <a:r>
              <a:rPr lang="en-US" sz="1800" kern="100" baseline="30000" dirty="0">
                <a:effectLst/>
                <a:ea typeface="Calibri" panose="020F0502020204030204" pitchFamily="34" charset="0"/>
                <a:cs typeface="Times New Roman" panose="02020603050405020304" pitchFamily="18" charset="0"/>
              </a:rPr>
              <a:t>st</a:t>
            </a:r>
            <a:r>
              <a:rPr lang="en-US" sz="1800" kern="100" dirty="0">
                <a:effectLst/>
                <a:ea typeface="Calibri" panose="020F0502020204030204" pitchFamily="34" charset="0"/>
                <a:cs typeface="Times New Roman" panose="02020603050405020304" pitchFamily="18" charset="0"/>
              </a:rPr>
              <a:t> VPs, Immediate State Past Presidents be involved in the NSSAR Council of State Presidents.</a:t>
            </a:r>
          </a:p>
          <a:p>
            <a:pPr marL="800100" lvl="1" indent="-342900">
              <a:lnSpc>
                <a:spcPct val="115000"/>
              </a:lnSpc>
              <a:spcBef>
                <a:spcPts val="0"/>
              </a:spcBef>
              <a:buClr>
                <a:srgbClr val="222222"/>
              </a:buClr>
              <a:buAutoNum type="alphaUcPeriod"/>
            </a:pPr>
            <a:r>
              <a:rPr lang="en-US" sz="1800" kern="100" dirty="0">
                <a:effectLst/>
                <a:ea typeface="Calibri" panose="020F0502020204030204" pitchFamily="34" charset="0"/>
                <a:cs typeface="Times New Roman" panose="02020603050405020304" pitchFamily="18" charset="0"/>
              </a:rPr>
              <a:t>Encourage State Presidents to ensure that SME information is getting down to the Chapters.  </a:t>
            </a:r>
            <a:endParaRPr lang="en-US" sz="1800" dirty="0"/>
          </a:p>
        </p:txBody>
      </p:sp>
    </p:spTree>
    <p:extLst>
      <p:ext uri="{BB962C8B-B14F-4D97-AF65-F5344CB8AC3E}">
        <p14:creationId xmlns:p14="http://schemas.microsoft.com/office/powerpoint/2010/main" val="171880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2E096-94C9-BA4A-B97D-C48C26FCA694}"/>
              </a:ext>
            </a:extLst>
          </p:cNvPr>
          <p:cNvSpPr>
            <a:spLocks noGrp="1"/>
          </p:cNvSpPr>
          <p:nvPr>
            <p:ph type="title"/>
          </p:nvPr>
        </p:nvSpPr>
        <p:spPr/>
        <p:txBody>
          <a:bodyPr>
            <a:normAutofit/>
          </a:bodyPr>
          <a:lstStyle/>
          <a:p>
            <a:pPr algn="ctr"/>
            <a:r>
              <a:rPr lang="en-US" sz="2800" dirty="0"/>
              <a:t>2022-3 – Recruit Non-traditional Members from “Untapped” Urban Areas;  VPG &amp; State Presidents DEVELOP and EXECUTE </a:t>
            </a:r>
          </a:p>
        </p:txBody>
      </p:sp>
      <p:sp>
        <p:nvSpPr>
          <p:cNvPr id="3" name="Content Placeholder 2">
            <a:extLst>
              <a:ext uri="{FF2B5EF4-FFF2-40B4-BE49-F238E27FC236}">
                <a16:creationId xmlns:a16="http://schemas.microsoft.com/office/drawing/2014/main" id="{FEAFEA88-9C86-0B41-B315-2A8C6BE8D148}"/>
              </a:ext>
            </a:extLst>
          </p:cNvPr>
          <p:cNvSpPr>
            <a:spLocks noGrp="1"/>
          </p:cNvSpPr>
          <p:nvPr>
            <p:ph idx="1"/>
          </p:nvPr>
        </p:nvSpPr>
        <p:spPr/>
        <p:txBody>
          <a:bodyPr>
            <a:noAutofit/>
          </a:bodyPr>
          <a:lstStyle/>
          <a:p>
            <a:pPr marL="342900" marR="0" lvl="0" indent="-342900">
              <a:lnSpc>
                <a:spcPct val="115000"/>
              </a:lnSpc>
              <a:spcBef>
                <a:spcPts val="0"/>
              </a:spcBef>
              <a:spcAft>
                <a:spcPts val="0"/>
              </a:spcAft>
              <a:buClr>
                <a:srgbClr val="222222"/>
              </a:buClr>
              <a:buFont typeface="Arial" panose="020B0604020202020204" pitchFamily="34" charset="0"/>
              <a:buAutoNum type="arabicPeriod"/>
            </a:pPr>
            <a:r>
              <a:rPr lang="en-US" sz="1800" b="1" dirty="0"/>
              <a:t>Strategic Objective: </a:t>
            </a:r>
            <a:r>
              <a:rPr lang="en-US" sz="1800" kern="100" dirty="0">
                <a:effectLst/>
                <a:ea typeface="Calibri" panose="020F0502020204030204" pitchFamily="34" charset="0"/>
                <a:cs typeface="Times New Roman" panose="02020603050405020304" pitchFamily="18" charset="0"/>
              </a:rPr>
              <a:t>To stimulate membership growth in member states, in particular non-traditional members; and more specifically, those “untapped” urban areas which have the greatest potential for minority membership (i.e. Michigan- metro Detroit; Illinois – metro Chicago; Wisconsin – metro Milwaukee). </a:t>
            </a:r>
          </a:p>
          <a:p>
            <a:pPr marL="342900" indent="-342900">
              <a:lnSpc>
                <a:spcPct val="115000"/>
              </a:lnSpc>
              <a:spcBef>
                <a:spcPts val="0"/>
              </a:spcBef>
              <a:buClr>
                <a:srgbClr val="222222"/>
              </a:buClr>
              <a:buFont typeface="Arial" panose="020B0604020202020204" pitchFamily="34" charset="0"/>
              <a:buAutoNum type="arabicPeriod"/>
            </a:pPr>
            <a:r>
              <a:rPr lang="en-US" sz="1800" b="1" dirty="0"/>
              <a:t>Major Tasks &amp; Timing:</a:t>
            </a:r>
            <a:endParaRPr lang="en-US" sz="1800" b="1" kern="100" dirty="0">
              <a:ea typeface="Calibri" panose="020F0502020204030204" pitchFamily="34" charset="0"/>
              <a:cs typeface="Times New Roman" panose="02020603050405020304" pitchFamily="18" charset="0"/>
            </a:endParaRPr>
          </a:p>
          <a:p>
            <a:pPr marL="800100" lvl="1" indent="-342900">
              <a:lnSpc>
                <a:spcPct val="115000"/>
              </a:lnSpc>
              <a:spcBef>
                <a:spcPts val="0"/>
              </a:spcBef>
              <a:buClr>
                <a:srgbClr val="222222"/>
              </a:buClr>
              <a:buAutoNum type="alphaUcPeriod"/>
            </a:pPr>
            <a:r>
              <a:rPr lang="en-US" sz="1800" kern="100" dirty="0">
                <a:effectLst/>
                <a:ea typeface="Calibri" panose="020F0502020204030204" pitchFamily="34" charset="0"/>
                <a:cs typeface="Times New Roman" panose="02020603050405020304" pitchFamily="18" charset="0"/>
              </a:rPr>
              <a:t>Contact NSSAR SME experts and develop a forum (Zoom meetings) in which best practices in reaching out to the minority groups can be discussed and developed.</a:t>
            </a:r>
          </a:p>
          <a:p>
            <a:pPr marL="800100" lvl="1" indent="-342900">
              <a:lnSpc>
                <a:spcPct val="115000"/>
              </a:lnSpc>
              <a:spcBef>
                <a:spcPts val="0"/>
              </a:spcBef>
              <a:buClr>
                <a:srgbClr val="222222"/>
              </a:buClr>
              <a:buAutoNum type="alphaUcPeriod"/>
            </a:pPr>
            <a:r>
              <a:rPr lang="en-US" sz="1800" kern="100" dirty="0">
                <a:effectLst/>
                <a:ea typeface="Calibri" panose="020F0502020204030204" pitchFamily="34" charset="0"/>
                <a:cs typeface="Times New Roman" panose="02020603050405020304" pitchFamily="18" charset="0"/>
              </a:rPr>
              <a:t>Partner with Daughters of the American Revolution, Children of the American Revolution and Sons of the Revolution in minority specific membership drives. </a:t>
            </a:r>
          </a:p>
          <a:p>
            <a:pPr marL="800100" lvl="1" indent="-342900">
              <a:lnSpc>
                <a:spcPct val="115000"/>
              </a:lnSpc>
              <a:spcBef>
                <a:spcPts val="0"/>
              </a:spcBef>
              <a:buClr>
                <a:srgbClr val="222222"/>
              </a:buClr>
              <a:buAutoNum type="alphaUcPeriod"/>
            </a:pPr>
            <a:r>
              <a:rPr lang="en-US" sz="1800" kern="100" dirty="0">
                <a:effectLst/>
                <a:ea typeface="Calibri" panose="020F0502020204030204" pitchFamily="34" charset="0"/>
                <a:cs typeface="Times New Roman" panose="02020603050405020304" pitchFamily="18" charset="0"/>
              </a:rPr>
              <a:t>To capitalize on Wisconsin State Society’s rapport with the Oneida and Mohican Tribes of Wisconsin, and ally with them in respectively developing their own SAR chapters.</a:t>
            </a:r>
          </a:p>
          <a:p>
            <a:endParaRPr lang="en-US" sz="1600" b="1" dirty="0"/>
          </a:p>
        </p:txBody>
      </p:sp>
    </p:spTree>
    <p:extLst>
      <p:ext uri="{BB962C8B-B14F-4D97-AF65-F5344CB8AC3E}">
        <p14:creationId xmlns:p14="http://schemas.microsoft.com/office/powerpoint/2010/main" val="421880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22CF0-9210-7745-BA3C-1645710FF7C7}"/>
              </a:ext>
            </a:extLst>
          </p:cNvPr>
          <p:cNvSpPr>
            <a:spLocks noGrp="1"/>
          </p:cNvSpPr>
          <p:nvPr>
            <p:ph type="title"/>
          </p:nvPr>
        </p:nvSpPr>
        <p:spPr/>
        <p:txBody>
          <a:bodyPr>
            <a:normAutofit/>
          </a:bodyPr>
          <a:lstStyle/>
          <a:p>
            <a:pPr algn="ctr"/>
            <a:r>
              <a:rPr lang="en-US" sz="2800" dirty="0"/>
              <a:t>2022-4 – Review With State Presidents the possibility of Hosting a NSSAR Congress; VPG, Future VPGs &amp; State Presidents DEVELOP and FORMULATE a Plan</a:t>
            </a:r>
          </a:p>
        </p:txBody>
      </p:sp>
      <p:sp>
        <p:nvSpPr>
          <p:cNvPr id="3" name="Content Placeholder 2">
            <a:extLst>
              <a:ext uri="{FF2B5EF4-FFF2-40B4-BE49-F238E27FC236}">
                <a16:creationId xmlns:a16="http://schemas.microsoft.com/office/drawing/2014/main" id="{1811F000-0987-AC47-96E4-5720B02D2043}"/>
              </a:ext>
            </a:extLst>
          </p:cNvPr>
          <p:cNvSpPr>
            <a:spLocks noGrp="1"/>
          </p:cNvSpPr>
          <p:nvPr>
            <p:ph idx="1"/>
          </p:nvPr>
        </p:nvSpPr>
        <p:spPr/>
        <p:txBody>
          <a:bodyPr>
            <a:normAutofit/>
          </a:bodyPr>
          <a:lstStyle/>
          <a:p>
            <a:pPr marL="342900" indent="-342900">
              <a:buAutoNum type="arabicPeriod"/>
            </a:pPr>
            <a:r>
              <a:rPr lang="en-US" sz="1800" b="1" dirty="0"/>
              <a:t>Proposed Strategic Objective: </a:t>
            </a:r>
            <a:r>
              <a:rPr lang="en-US" sz="1800" kern="100" dirty="0">
                <a:effectLst/>
                <a:ea typeface="Calibri" panose="020F0502020204030204" pitchFamily="34" charset="0"/>
                <a:cs typeface="Times New Roman" panose="02020603050405020304" pitchFamily="18" charset="0"/>
              </a:rPr>
              <a:t>Review the possibility of Great Lakes District hosting a Congress during the 250</a:t>
            </a:r>
            <a:r>
              <a:rPr lang="en-US" sz="1800" kern="100" baseline="30000" dirty="0">
                <a:effectLst/>
                <a:ea typeface="Calibri" panose="020F0502020204030204" pitchFamily="34" charset="0"/>
                <a:cs typeface="Times New Roman" panose="02020603050405020304" pitchFamily="18" charset="0"/>
              </a:rPr>
              <a:t>th</a:t>
            </a:r>
            <a:r>
              <a:rPr lang="en-US" sz="1800" kern="100" dirty="0">
                <a:effectLst/>
                <a:ea typeface="Calibri" panose="020F0502020204030204" pitchFamily="34" charset="0"/>
                <a:cs typeface="Times New Roman" panose="02020603050405020304" pitchFamily="18" charset="0"/>
              </a:rPr>
              <a:t> Celebration period; most likely Chicago, during a timeframe in which Illinois holds the VPG GLD position; the ideal year being 2031.</a:t>
            </a:r>
          </a:p>
          <a:p>
            <a:pPr marL="342900" indent="-342900">
              <a:buAutoNum type="arabicPeriod"/>
            </a:pPr>
            <a:r>
              <a:rPr lang="en-US" sz="1800" b="1" dirty="0"/>
              <a:t>Major Tasks &amp; Timing:</a:t>
            </a:r>
          </a:p>
          <a:p>
            <a:pPr marL="800100" lvl="1" indent="-342900">
              <a:buAutoNum type="alphaUcPeriod"/>
            </a:pPr>
            <a:r>
              <a:rPr lang="en-US" sz="1800" dirty="0"/>
              <a:t>VPG GLD and member State Presidents conduct feasibility of hosting a NSSAR Congress and most likely location.</a:t>
            </a:r>
          </a:p>
          <a:p>
            <a:pPr marL="800100" lvl="1" indent="-342900">
              <a:buAutoNum type="alphaUcPeriod"/>
            </a:pPr>
            <a:r>
              <a:rPr lang="en-US" sz="1800" dirty="0"/>
              <a:t>If presidents vote favorably, VPG GLD discusses location with  NSSAR SME (currently VPG Paul Callanan).</a:t>
            </a:r>
          </a:p>
          <a:p>
            <a:pPr marL="800100" lvl="1" indent="-342900">
              <a:buAutoNum type="alphaUcPeriod"/>
            </a:pPr>
            <a:r>
              <a:rPr lang="en-US" sz="1800" dirty="0"/>
              <a:t>VPG GLD, NSSAR SME conducts Zoom Meeting with State Presidents and discusses feasibility, pros/cons, responsibilities, costs, required coordination w/ NSSAR. </a:t>
            </a:r>
          </a:p>
          <a:p>
            <a:pPr marL="800100" lvl="1" indent="-342900">
              <a:buAutoNum type="alphaUcPeriod"/>
            </a:pPr>
            <a:r>
              <a:rPr lang="en-US" sz="1800" dirty="0"/>
              <a:t>Follow-on actions TBD pending Zoom Meeting w/ NSSAR SME.</a:t>
            </a:r>
          </a:p>
          <a:p>
            <a:pPr lvl="1" fontAlgn="base"/>
            <a:endParaRPr lang="en-US" sz="2000" dirty="0">
              <a:solidFill>
                <a:srgbClr val="00B0F0"/>
              </a:solidFill>
            </a:endParaRPr>
          </a:p>
        </p:txBody>
      </p:sp>
    </p:spTree>
    <p:extLst>
      <p:ext uri="{BB962C8B-B14F-4D97-AF65-F5344CB8AC3E}">
        <p14:creationId xmlns:p14="http://schemas.microsoft.com/office/powerpoint/2010/main" val="3408355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16874</TotalTime>
  <Words>1652</Words>
  <Application>Microsoft Office PowerPoint</Application>
  <PresentationFormat>Widescreen</PresentationFormat>
  <Paragraphs>118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Great Lakes District SSAR Strategic Plan 2023-2028 </vt:lpstr>
      <vt:lpstr>2023-2024 Strategic Planning &amp; Advisory  Committees (Proposed)</vt:lpstr>
      <vt:lpstr>GLD Purpose, Vision, &amp; Mission</vt:lpstr>
      <vt:lpstr>Core Values</vt:lpstr>
      <vt:lpstr>S.M.A.R.T. Objectives</vt:lpstr>
      <vt:lpstr>2023-1 – Encourage &amp; Assist State Societies in developing and executing Strategic Plans that support the NSSAR 250th efforts.  VPG – FACILITATE; State Presidents EXECUTE </vt:lpstr>
      <vt:lpstr>2023-2 – District serves as a conduit between Chapter and State societies with NSSAR in conducting 250th Anniversary projects, events and efforts. VPG – LEAD; State Presidents FACILITATE</vt:lpstr>
      <vt:lpstr>2022-3 – Recruit Non-traditional Members from “Untapped” Urban Areas;  VPG &amp; State Presidents DEVELOP and EXECUTE </vt:lpstr>
      <vt:lpstr>2022-4 – Review With State Presidents the possibility of Hosting a NSSAR Congress; VPG, Future VPGs &amp; State Presidents DEVELOP and FORMULATE a Plan</vt:lpstr>
      <vt:lpstr>Status of Strategic Objectives (SAMPLE)</vt:lpstr>
      <vt:lpstr>PowerPoint Presentation</vt:lpstr>
      <vt:lpstr>GLD SWOT List (Strengths, Weaknesses, Opportunities, Threats)</vt:lpstr>
      <vt:lpstr>Strengths (internal positive traits – what we are good at that gives us an advantage) </vt:lpstr>
      <vt:lpstr>Weaknesses (internal negative traits – what prevents us from doing better) </vt:lpstr>
      <vt:lpstr>OPPORTUNITIES (external positive factors that can give us even more advantage) </vt:lpstr>
      <vt:lpstr>THREATS (external negative factors that can harm our advantages)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MISSAR Strategic Plan 2022-2027 Working Document</dc:title>
  <dc:creator>Dennis VanWormer</dc:creator>
  <cp:lastModifiedBy>David Van Hoof</cp:lastModifiedBy>
  <cp:revision>455</cp:revision>
  <cp:lastPrinted>2022-03-31T21:23:45Z</cp:lastPrinted>
  <dcterms:created xsi:type="dcterms:W3CDTF">2021-12-01T21:59:19Z</dcterms:created>
  <dcterms:modified xsi:type="dcterms:W3CDTF">2023-09-04T21:01:09Z</dcterms:modified>
</cp:coreProperties>
</file>